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276" r:id="rId3"/>
    <p:sldId id="301" r:id="rId4"/>
    <p:sldId id="272" r:id="rId5"/>
    <p:sldId id="273" r:id="rId6"/>
    <p:sldId id="274" r:id="rId7"/>
    <p:sldId id="277" r:id="rId8"/>
    <p:sldId id="278" r:id="rId9"/>
    <p:sldId id="275" r:id="rId10"/>
    <p:sldId id="279" r:id="rId11"/>
    <p:sldId id="280" r:id="rId12"/>
    <p:sldId id="282" r:id="rId13"/>
    <p:sldId id="285" r:id="rId14"/>
    <p:sldId id="283" r:id="rId15"/>
    <p:sldId id="284" r:id="rId16"/>
    <p:sldId id="286" r:id="rId17"/>
    <p:sldId id="287" r:id="rId18"/>
    <p:sldId id="291" r:id="rId19"/>
    <p:sldId id="288" r:id="rId20"/>
    <p:sldId id="290" r:id="rId21"/>
    <p:sldId id="289" r:id="rId22"/>
    <p:sldId id="293" r:id="rId23"/>
    <p:sldId id="292" r:id="rId24"/>
    <p:sldId id="294" r:id="rId25"/>
    <p:sldId id="295" r:id="rId26"/>
    <p:sldId id="296" r:id="rId27"/>
    <p:sldId id="297" r:id="rId28"/>
    <p:sldId id="298" r:id="rId29"/>
    <p:sldId id="299" r:id="rId30"/>
    <p:sldId id="268" r:id="rId31"/>
    <p:sldId id="300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A420"/>
    <a:srgbClr val="000000"/>
    <a:srgbClr val="7EBA31"/>
    <a:srgbClr val="1F5026"/>
    <a:srgbClr val="153776"/>
    <a:srgbClr val="1B1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82218" autoAdjust="0"/>
  </p:normalViewPr>
  <p:slideViewPr>
    <p:cSldViewPr showGuides="1">
      <p:cViewPr varScale="1">
        <p:scale>
          <a:sx n="72" d="100"/>
          <a:sy n="72" d="100"/>
        </p:scale>
        <p:origin x="-202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-2832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7F5FC1B-D312-43A9-A40C-378D6946BF34}" type="datetimeFigureOut">
              <a:rPr lang="en-US"/>
              <a:pPr/>
              <a:t>4/29/13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3C6E17E-7E9B-4FC6-916F-E637B391A1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83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948A132-5A42-4F46-9048-ADB10711879D}" type="datetimeFigureOut">
              <a:rPr lang="en-US"/>
              <a:pPr/>
              <a:t>4/29/13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60EB382-FF1B-438F-946C-210C654AD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360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382-FF1B-438F-946C-210C654ADF2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85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In this section I will discuss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imbibition</a:t>
            </a:r>
            <a:r>
              <a:rPr lang="en-US" baseline="0" dirty="0" smtClean="0"/>
              <a:t> experiments that were carried out to measure the oil recovery efficiency of the surfactants.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382-FF1B-438F-946C-210C654ADF2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382-FF1B-438F-946C-210C654ADF2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This graph shows the oil</a:t>
            </a:r>
            <a:r>
              <a:rPr lang="en-US" baseline="0" dirty="0" smtClean="0"/>
              <a:t> recovery history of different surfactants at reservoir salinity at 25C in 3inch long 1.5inch </a:t>
            </a:r>
            <a:r>
              <a:rPr lang="en-US" baseline="0" dirty="0" err="1" smtClean="0"/>
              <a:t>dia</a:t>
            </a:r>
            <a:r>
              <a:rPr lang="en-US" baseline="0" dirty="0" smtClean="0"/>
              <a:t> dolomite outcrop cores with </a:t>
            </a:r>
            <a:r>
              <a:rPr lang="en-US" baseline="0" dirty="0" err="1" smtClean="0"/>
              <a:t>permeabilities</a:t>
            </a:r>
            <a:r>
              <a:rPr lang="en-US" baseline="0" dirty="0" smtClean="0"/>
              <a:t> of 180 – 200mD</a:t>
            </a:r>
          </a:p>
          <a:p>
            <a:pPr>
              <a:buFontTx/>
              <a:buChar char="-"/>
            </a:pPr>
            <a:r>
              <a:rPr lang="en-US" baseline="0" dirty="0" smtClean="0"/>
              <a:t> The red line corresponds to 0.5wt% TDS-13A, and the blue line to 1wt% TAC blend with EGBE. Both of these if you recollect had optimal salinity close to reservoir salinity and the TDS-13A had a </a:t>
            </a:r>
            <a:r>
              <a:rPr lang="en-US" baseline="0" dirty="0" err="1" smtClean="0"/>
              <a:t>solubilization</a:t>
            </a:r>
            <a:r>
              <a:rPr lang="en-US" baseline="0" dirty="0" smtClean="0"/>
              <a:t> parameter of ~ 8 at reservoir salinity. 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Both of these recovered about 75% of the oil.</a:t>
            </a:r>
          </a:p>
          <a:p>
            <a:pPr lvl="0">
              <a:buFontTx/>
              <a:buChar char="-"/>
            </a:pPr>
            <a:r>
              <a:rPr lang="en-US" baseline="0" dirty="0" smtClean="0"/>
              <a:t>Compare these to recovery the </a:t>
            </a:r>
            <a:r>
              <a:rPr lang="en-US" baseline="0" dirty="0" err="1" smtClean="0"/>
              <a:t>ni</a:t>
            </a:r>
            <a:r>
              <a:rPr lang="en-US" baseline="0" dirty="0" smtClean="0"/>
              <a:t> blend and n91 – 8 (c 9-11 8e0 alcohol) both of which are poor. 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This is because the  optimal salinities which are not close to the reservoir salinity.</a:t>
            </a:r>
          </a:p>
          <a:p>
            <a:pPr lvl="1">
              <a:buFontTx/>
              <a:buChar char="-"/>
            </a:pPr>
            <a:endParaRPr lang="en-US" baseline="0" dirty="0" smtClean="0"/>
          </a:p>
          <a:p>
            <a:pPr lvl="0">
              <a:buFontTx/>
              <a:buChar char="-"/>
            </a:pPr>
            <a:endParaRPr lang="en-US" baseline="0" dirty="0" smtClean="0"/>
          </a:p>
          <a:p>
            <a:pPr lvl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382-FF1B-438F-946C-210C654ADF2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This graph shows the </a:t>
            </a:r>
            <a:r>
              <a:rPr lang="en-US" dirty="0" err="1" smtClean="0"/>
              <a:t>imbibition</a:t>
            </a:r>
            <a:r>
              <a:rPr lang="en-US" baseline="0" dirty="0" smtClean="0"/>
              <a:t> history for tds-13a. </a:t>
            </a:r>
          </a:p>
          <a:p>
            <a:pPr>
              <a:buFontTx/>
              <a:buChar char="-"/>
            </a:pPr>
            <a:r>
              <a:rPr lang="en-US" baseline="0" dirty="0" smtClean="0"/>
              <a:t>The solid line is for </a:t>
            </a:r>
            <a:r>
              <a:rPr lang="en-US" baseline="0" dirty="0" err="1" smtClean="0"/>
              <a:t>dolomtie</a:t>
            </a:r>
            <a:r>
              <a:rPr lang="en-US" baseline="0" dirty="0" smtClean="0"/>
              <a:t> outcrop core, and the dashed line is for </a:t>
            </a:r>
            <a:r>
              <a:rPr lang="en-US" baseline="0" dirty="0" err="1" smtClean="0"/>
              <a:t>reservour</a:t>
            </a:r>
            <a:r>
              <a:rPr lang="en-US" baseline="0" dirty="0" smtClean="0"/>
              <a:t> core. 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For the same concentration 0.5wt% the final oil recovery in dolomite outcrop and reservoir cores are the same, although the one in the reservoir core seems to be slower. 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When the concentration of the surfactant is decreased to 0.25% the oil recovery reduces dramatically probably because the OFT was higher at the lower surfactant concentration</a:t>
            </a:r>
          </a:p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382-FF1B-438F-946C-210C654ADF2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382-FF1B-438F-946C-210C654ADF2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382-FF1B-438F-946C-210C654ADF2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382-FF1B-438F-946C-210C654ADF2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382-FF1B-438F-946C-210C654ADF2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382-FF1B-438F-946C-210C654ADF2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382-FF1B-438F-946C-210C654ADF2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A good percentage</a:t>
            </a:r>
            <a:r>
              <a:rPr lang="en-US" baseline="0" dirty="0" smtClean="0"/>
              <a:t> of carbonate reservoirs are fractured – meaning you have a high permeability fractures separating rock matrix blocks of relatively lower permeability.</a:t>
            </a:r>
          </a:p>
          <a:p>
            <a:pPr>
              <a:buFontTx/>
              <a:buChar char="-"/>
            </a:pPr>
            <a:r>
              <a:rPr lang="en-US" baseline="0" dirty="0" smtClean="0"/>
              <a:t>And a good percentage of carbonate reservoirs are oil wet – meaning if you take a rock containing oil and place it in brine, the brine will not spontaneously displace the oil from the rock.</a:t>
            </a:r>
          </a:p>
          <a:p>
            <a:pPr>
              <a:buFontTx/>
              <a:buChar char="-"/>
            </a:pPr>
            <a:r>
              <a:rPr lang="en-US" baseline="0" dirty="0" smtClean="0"/>
              <a:t>What does this mean to oil recovery by forced displacement methods like water floods ?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Most of the injected fluid will flow through the high permeability fractures, bypassing the  oil that is trapped in your low permeability matrix by capillary forces </a:t>
            </a:r>
          </a:p>
          <a:p>
            <a:pPr lvl="0">
              <a:buFontTx/>
              <a:buChar char="-"/>
            </a:pPr>
            <a:r>
              <a:rPr lang="en-US" baseline="0" dirty="0" smtClean="0"/>
              <a:t>How can surfactants help improve oil recovery in such a situation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Reduce IFT – in which case you reduce the capillary force that is holding back the oil and allow the oil to move up by </a:t>
            </a:r>
            <a:r>
              <a:rPr lang="en-US" baseline="0" dirty="0" err="1" smtClean="0"/>
              <a:t>bouyancy</a:t>
            </a:r>
            <a:endParaRPr lang="en-US" baseline="0" dirty="0" smtClean="0"/>
          </a:p>
          <a:p>
            <a:pPr lvl="1">
              <a:buFontTx/>
              <a:buChar char="-"/>
            </a:pPr>
            <a:r>
              <a:rPr lang="en-US" baseline="0" dirty="0" smtClean="0"/>
              <a:t>Change </a:t>
            </a:r>
            <a:r>
              <a:rPr lang="en-US" baseline="0" dirty="0" err="1" smtClean="0"/>
              <a:t>wettability</a:t>
            </a:r>
            <a:r>
              <a:rPr lang="en-US" baseline="0" dirty="0" smtClean="0"/>
              <a:t> to water wet conditions – in which case the wetting phase water will imbibe into the matrix displacing the oil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and surfactants that are good </a:t>
            </a:r>
            <a:r>
              <a:rPr lang="en-US" baseline="0" dirty="0" err="1" smtClean="0"/>
              <a:t>foamers</a:t>
            </a:r>
            <a:r>
              <a:rPr lang="en-US" baseline="0" dirty="0" smtClean="0"/>
              <a:t> can improve distribution of injected fluids in the </a:t>
            </a:r>
            <a:r>
              <a:rPr lang="en-US" baseline="0" dirty="0" err="1" smtClean="0"/>
              <a:t>fraxture</a:t>
            </a:r>
            <a:r>
              <a:rPr lang="en-US" baseline="0" dirty="0" smtClean="0"/>
              <a:t> network.</a:t>
            </a:r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382-FF1B-438F-946C-210C654ADF2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382-FF1B-438F-946C-210C654ADF2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382-FF1B-438F-946C-210C654ADF2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382-FF1B-438F-946C-210C654ADF2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382-FF1B-438F-946C-210C654ADF2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382-FF1B-438F-946C-210C654ADF2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382-FF1B-438F-946C-210C654ADF2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382-FF1B-438F-946C-210C654ADF2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382-FF1B-438F-946C-210C654ADF2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481308-BAD2-4C21-A6A9-B95C27A76880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what are we looking for when we choose a surfactant for a surfactant flood.</a:t>
            </a:r>
          </a:p>
          <a:p>
            <a:pPr>
              <a:buFont typeface="Calibri" pitchFamily="34" charset="0"/>
              <a:buChar char="–"/>
            </a:pPr>
            <a:r>
              <a:rPr lang="en-US" dirty="0" smtClean="0"/>
              <a:t> IFT</a:t>
            </a:r>
            <a:r>
              <a:rPr lang="en-US" baseline="0" dirty="0" smtClean="0"/>
              <a:t> reduction, </a:t>
            </a:r>
            <a:r>
              <a:rPr lang="en-US" baseline="0" dirty="0" err="1" smtClean="0"/>
              <a:t>wettability</a:t>
            </a:r>
            <a:r>
              <a:rPr lang="en-US" baseline="0" dirty="0" smtClean="0"/>
              <a:t> alteration and mobility control like I mentioned in my previous slide</a:t>
            </a:r>
          </a:p>
          <a:p>
            <a:pPr>
              <a:buFont typeface="Calibri" pitchFamily="34" charset="0"/>
              <a:buChar char="–"/>
            </a:pPr>
            <a:r>
              <a:rPr lang="en-US" baseline="0" dirty="0" smtClean="0"/>
              <a:t>You want your surfactant to be soluble in both injection and reservoir brine, and have tolerance to divalent ions.</a:t>
            </a:r>
          </a:p>
          <a:p>
            <a:pPr>
              <a:buFont typeface="Calibri" pitchFamily="34" charset="0"/>
              <a:buChar char="–"/>
            </a:pPr>
            <a:r>
              <a:rPr lang="en-US" baseline="0" dirty="0" smtClean="0"/>
              <a:t>Low adsorption of the surfactant on the rock as that will decide the amount of surfactant to be injected and the </a:t>
            </a:r>
            <a:r>
              <a:rPr lang="en-US" baseline="0" dirty="0" err="1" smtClean="0"/>
              <a:t>inturn</a:t>
            </a:r>
            <a:r>
              <a:rPr lang="en-US" baseline="0" dirty="0" smtClean="0"/>
              <a:t> the cost.</a:t>
            </a:r>
          </a:p>
          <a:p>
            <a:pPr>
              <a:buFont typeface="Calibri" pitchFamily="34" charset="0"/>
              <a:buChar char="–"/>
            </a:pPr>
            <a:r>
              <a:rPr lang="en-US" baseline="0" dirty="0" smtClean="0"/>
              <a:t>Avoid generation of viscous phases </a:t>
            </a:r>
          </a:p>
          <a:p>
            <a:pPr>
              <a:buFont typeface="Calibri" pitchFamily="34" charset="0"/>
              <a:buChar char="–"/>
            </a:pPr>
            <a:r>
              <a:rPr lang="en-US" dirty="0" smtClean="0"/>
              <a:t>You</a:t>
            </a:r>
            <a:r>
              <a:rPr lang="en-US" baseline="0" dirty="0" smtClean="0"/>
              <a:t> want your surfactant brine oil phase behavior to be </a:t>
            </a:r>
            <a:r>
              <a:rPr lang="en-US" baseline="0" dirty="0" err="1" smtClean="0"/>
              <a:t>underoptimum</a:t>
            </a:r>
            <a:r>
              <a:rPr lang="en-US" baseline="0" dirty="0" smtClean="0"/>
              <a:t> (Type ! Regime) – I will get to that in a while </a:t>
            </a:r>
          </a:p>
          <a:p>
            <a:pPr>
              <a:buFont typeface="Calibri" pitchFamily="34" charset="0"/>
              <a:buChar char="–"/>
            </a:pPr>
            <a:r>
              <a:rPr lang="en-US" baseline="0" dirty="0" smtClean="0"/>
              <a:t>Easy separation of your produced emulsions</a:t>
            </a:r>
          </a:p>
          <a:p>
            <a:pPr>
              <a:buFont typeface="Calibri" pitchFamily="34" charset="0"/>
              <a:buChar char="–"/>
            </a:pPr>
            <a:endParaRPr lang="en-US" baseline="0" dirty="0" smtClean="0"/>
          </a:p>
          <a:p>
            <a:pPr>
              <a:buFont typeface="Calibri" pitchFamily="34" charset="0"/>
              <a:buNone/>
            </a:pPr>
            <a:r>
              <a:rPr lang="en-US" baseline="0" dirty="0" smtClean="0"/>
              <a:t>In this work we did not address </a:t>
            </a:r>
            <a:r>
              <a:rPr lang="en-US" baseline="0" dirty="0" err="1" smtClean="0"/>
              <a:t>wettability</a:t>
            </a:r>
            <a:r>
              <a:rPr lang="en-US" baseline="0" dirty="0" smtClean="0"/>
              <a:t> alteration, mobility control and separation of emulsions.</a:t>
            </a: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382-FF1B-438F-946C-210C654ADF2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The</a:t>
            </a:r>
            <a:r>
              <a:rPr lang="en-US" baseline="0" dirty="0" smtClean="0"/>
              <a:t> type of surfactant to be used to achieve what we want depends on the reservoir conditions. The conditions for which we were designing a surfactant flood are as follows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Salinity of ~11,000ppm TDS with ~1,700 </a:t>
            </a:r>
            <a:r>
              <a:rPr lang="en-US" baseline="0" dirty="0" err="1" smtClean="0"/>
              <a:t>ppm</a:t>
            </a:r>
            <a:r>
              <a:rPr lang="en-US" baseline="0" dirty="0" smtClean="0"/>
              <a:t> of Total Hardness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Temperature of ~ 25C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West </a:t>
            </a:r>
            <a:r>
              <a:rPr lang="en-US" baseline="0" dirty="0" err="1" smtClean="0"/>
              <a:t>texas</a:t>
            </a:r>
            <a:r>
              <a:rPr lang="en-US" baseline="0" dirty="0" smtClean="0"/>
              <a:t> Crude oil 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Pressure was ambient pressure except for the live oil experiments which were carried out </a:t>
            </a:r>
            <a:r>
              <a:rPr lang="en-US" baseline="0" dirty="0" err="1" smtClean="0"/>
              <a:t>upto</a:t>
            </a:r>
            <a:r>
              <a:rPr lang="en-US" baseline="0" dirty="0" smtClean="0"/>
              <a:t> 600psi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382-FF1B-438F-946C-210C654ADF2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section</a:t>
            </a:r>
            <a:r>
              <a:rPr lang="en-US" baseline="0" dirty="0" smtClean="0"/>
              <a:t> I will discuss surfactant selection by phase behavior </a:t>
            </a:r>
            <a:r>
              <a:rPr lang="en-US" baseline="0" dirty="0" err="1" smtClean="0"/>
              <a:t>experiemnts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382-FF1B-438F-946C-210C654ADF2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To determine the surfactant phase behavior, brine surfactant</a:t>
            </a:r>
            <a:r>
              <a:rPr lang="en-US" baseline="0" dirty="0" smtClean="0"/>
              <a:t> and oil were taken in a sealed bottom pipette; after which the open end is sealed. The -sample is mixed for 24hrs and then allowed to separate under the action of gravity.</a:t>
            </a:r>
          </a:p>
          <a:p>
            <a:pPr>
              <a:buFontTx/>
              <a:buChar char="-"/>
            </a:pPr>
            <a:r>
              <a:rPr lang="en-US" baseline="0" dirty="0" smtClean="0"/>
              <a:t> The resultant phases expected based on classical </a:t>
            </a:r>
            <a:r>
              <a:rPr lang="en-US" baseline="0" dirty="0" err="1" smtClean="0"/>
              <a:t>winsor</a:t>
            </a:r>
            <a:r>
              <a:rPr lang="en-US" baseline="0" dirty="0" smtClean="0"/>
              <a:t> type phase behavior  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An o/w </a:t>
            </a:r>
            <a:r>
              <a:rPr lang="en-US" baseline="0" dirty="0" err="1" smtClean="0"/>
              <a:t>microemulsion</a:t>
            </a:r>
            <a:r>
              <a:rPr lang="en-US" baseline="0" dirty="0" smtClean="0"/>
              <a:t> with excess oil at low salinities labeled here as Type 1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A w/o </a:t>
            </a:r>
            <a:r>
              <a:rPr lang="en-US" baseline="0" dirty="0" err="1" smtClean="0"/>
              <a:t>microemulsion</a:t>
            </a:r>
            <a:r>
              <a:rPr lang="en-US" baseline="0" dirty="0" smtClean="0"/>
              <a:t> with excess brine at high salinities called Type 2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A </a:t>
            </a:r>
            <a:r>
              <a:rPr lang="en-US" baseline="0" dirty="0" err="1" smtClean="0"/>
              <a:t>bicontinuous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microemulsion</a:t>
            </a:r>
            <a:r>
              <a:rPr lang="en-US" baseline="0" dirty="0" smtClean="0"/>
              <a:t> of oil and water in </a:t>
            </a:r>
            <a:r>
              <a:rPr lang="en-US" baseline="0" dirty="0" err="1" smtClean="0"/>
              <a:t>eq</a:t>
            </a:r>
            <a:r>
              <a:rPr lang="en-US" baseline="0" dirty="0" smtClean="0"/>
              <a:t> with excess oil and brine phases at intermediate salinities. </a:t>
            </a:r>
          </a:p>
          <a:p>
            <a:pPr lvl="0">
              <a:buFontTx/>
              <a:buChar char="-"/>
            </a:pPr>
            <a:r>
              <a:rPr lang="en-US" baseline="0" dirty="0" smtClean="0"/>
              <a:t>Based on the change in level of the o/w interface and assuming that the surfactant is all in the </a:t>
            </a:r>
            <a:r>
              <a:rPr lang="en-US" baseline="0" dirty="0" err="1" smtClean="0"/>
              <a:t>microemulsion</a:t>
            </a:r>
            <a:r>
              <a:rPr lang="en-US" baseline="0" dirty="0" smtClean="0"/>
              <a:t> phase, we can calculate </a:t>
            </a:r>
            <a:r>
              <a:rPr lang="en-US" baseline="0" dirty="0" err="1" smtClean="0"/>
              <a:t>somehting</a:t>
            </a:r>
            <a:r>
              <a:rPr lang="en-US" baseline="0" dirty="0" smtClean="0"/>
              <a:t> called the </a:t>
            </a:r>
            <a:r>
              <a:rPr lang="en-US" baseline="0" dirty="0" err="1" smtClean="0"/>
              <a:t>solubilization</a:t>
            </a:r>
            <a:r>
              <a:rPr lang="en-US" baseline="0" dirty="0" smtClean="0"/>
              <a:t> parameter which is the </a:t>
            </a:r>
            <a:r>
              <a:rPr lang="en-US" baseline="0" dirty="0" err="1" smtClean="0"/>
              <a:t>vol</a:t>
            </a:r>
            <a:r>
              <a:rPr lang="en-US" baseline="0" dirty="0" smtClean="0"/>
              <a:t> of oil to </a:t>
            </a:r>
            <a:r>
              <a:rPr lang="en-US" baseline="0" dirty="0" err="1" smtClean="0"/>
              <a:t>vol</a:t>
            </a:r>
            <a:r>
              <a:rPr lang="en-US" baseline="0" dirty="0" smtClean="0"/>
              <a:t> of surf or </a:t>
            </a:r>
            <a:r>
              <a:rPr lang="en-US" baseline="0" dirty="0" err="1" smtClean="0"/>
              <a:t>vol</a:t>
            </a:r>
            <a:r>
              <a:rPr lang="en-US" baseline="0" dirty="0" smtClean="0"/>
              <a:t> of water to the </a:t>
            </a:r>
            <a:r>
              <a:rPr lang="en-US" baseline="0" dirty="0" err="1" smtClean="0"/>
              <a:t>vol</a:t>
            </a:r>
            <a:r>
              <a:rPr lang="en-US" baseline="0" dirty="0" smtClean="0"/>
              <a:t> of surfactant in the </a:t>
            </a:r>
            <a:r>
              <a:rPr lang="en-US" baseline="0" dirty="0" err="1" smtClean="0"/>
              <a:t>aq</a:t>
            </a:r>
            <a:r>
              <a:rPr lang="en-US" baseline="0" dirty="0" smtClean="0"/>
              <a:t> phase.</a:t>
            </a:r>
          </a:p>
          <a:p>
            <a:pPr lvl="0">
              <a:buFontTx/>
              <a:buChar char="-"/>
            </a:pPr>
            <a:r>
              <a:rPr lang="en-US" baseline="0" dirty="0" err="1" smtClean="0"/>
              <a:t>Solubilization</a:t>
            </a:r>
            <a:r>
              <a:rPr lang="en-US" baseline="0" dirty="0" smtClean="0"/>
              <a:t> parameter of oil and water increases towards the Type 3 region and this is where ultra low IFTs are achieved. This salinity or range of salinity is called optimal salinity.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 smtClean="0"/>
              <a:t>Solubilization</a:t>
            </a:r>
            <a:r>
              <a:rPr lang="en-US" baseline="0" dirty="0" smtClean="0"/>
              <a:t> parameter is a good indicator of IFT as shown by </a:t>
            </a:r>
            <a:r>
              <a:rPr lang="en-US" baseline="0" dirty="0" err="1" smtClean="0"/>
              <a:t>Huh’s</a:t>
            </a:r>
            <a:r>
              <a:rPr lang="en-US" baseline="0" dirty="0" smtClean="0"/>
              <a:t> correlation IFT is inversely proportional to square of the </a:t>
            </a:r>
            <a:r>
              <a:rPr lang="en-US" baseline="0" dirty="0" err="1" smtClean="0"/>
              <a:t>solubilization</a:t>
            </a:r>
            <a:r>
              <a:rPr lang="en-US" baseline="0" dirty="0" smtClean="0"/>
              <a:t> parameter.</a:t>
            </a:r>
          </a:p>
          <a:p>
            <a:pPr lvl="0">
              <a:buFontTx/>
              <a:buChar char="-"/>
            </a:pPr>
            <a:r>
              <a:rPr lang="en-US" baseline="0" dirty="0" smtClean="0"/>
              <a:t>In our work we used this </a:t>
            </a:r>
            <a:r>
              <a:rPr lang="en-US" baseline="0" dirty="0" err="1" smtClean="0"/>
              <a:t>solubilization</a:t>
            </a:r>
            <a:r>
              <a:rPr lang="en-US" baseline="0" dirty="0" smtClean="0"/>
              <a:t> parameter as an indicator of low IFT.</a:t>
            </a:r>
          </a:p>
          <a:p>
            <a:pPr lvl="0">
              <a:buFontTx/>
              <a:buChar char="-"/>
            </a:pPr>
            <a:endParaRPr lang="en-US" baseline="0" dirty="0" smtClean="0"/>
          </a:p>
          <a:p>
            <a:pPr lvl="0">
              <a:buFontTx/>
              <a:buChar char="-"/>
            </a:pPr>
            <a:r>
              <a:rPr lang="en-US" baseline="0" dirty="0" smtClean="0"/>
              <a:t>For most of the phase behavior experiments with crude oil we did not observe a classical </a:t>
            </a:r>
            <a:r>
              <a:rPr lang="en-US" baseline="0" dirty="0" err="1" smtClean="0"/>
              <a:t>winsor</a:t>
            </a:r>
            <a:r>
              <a:rPr lang="en-US" baseline="0" dirty="0" smtClean="0"/>
              <a:t> Type phase behavior as described here, instead we saw transition from Type 1 to Type 2 </a:t>
            </a:r>
            <a:r>
              <a:rPr lang="en-US" baseline="0" dirty="0" err="1" smtClean="0"/>
              <a:t>micoremulsion</a:t>
            </a:r>
            <a:r>
              <a:rPr lang="en-US" baseline="0" dirty="0" smtClean="0"/>
              <a:t> without going through the Type 3 region. In such cases the optimal salinity is determined to be the salinity right before this transition occurs or where the oil </a:t>
            </a:r>
            <a:r>
              <a:rPr lang="en-US" baseline="0" dirty="0" err="1" smtClean="0"/>
              <a:t>solubilization</a:t>
            </a:r>
            <a:r>
              <a:rPr lang="en-US" baseline="0" dirty="0" smtClean="0"/>
              <a:t> parameter is highest.</a:t>
            </a:r>
          </a:p>
          <a:p>
            <a:pPr lvl="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382-FF1B-438F-946C-210C654ADF2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Liu et</a:t>
            </a:r>
            <a:r>
              <a:rPr lang="en-US" baseline="0" dirty="0" smtClean="0"/>
              <a:t> al. for a similar west </a:t>
            </a:r>
            <a:r>
              <a:rPr lang="en-US" baseline="0" dirty="0" err="1" smtClean="0"/>
              <a:t>texas</a:t>
            </a:r>
            <a:r>
              <a:rPr lang="en-US" baseline="0" dirty="0" smtClean="0"/>
              <a:t> crude oil used 80/20 blend of a c16-17 7po sulfate and </a:t>
            </a:r>
            <a:r>
              <a:rPr lang="en-US" baseline="0" dirty="0" err="1" smtClean="0"/>
              <a:t>ios</a:t>
            </a:r>
            <a:r>
              <a:rPr lang="en-US" baseline="0" dirty="0" smtClean="0"/>
              <a:t> 15-18 and had shown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Low </a:t>
            </a:r>
            <a:r>
              <a:rPr lang="en-US" baseline="0" dirty="0" err="1" smtClean="0"/>
              <a:t>ift</a:t>
            </a:r>
            <a:r>
              <a:rPr lang="en-US" baseline="0" dirty="0" smtClean="0"/>
              <a:t> and good divalent ion tolerance.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So this was our starting point 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But the optimal salinity of the blend was too high ~ 5% </a:t>
            </a:r>
            <a:r>
              <a:rPr lang="en-US" baseline="0" dirty="0" err="1" smtClean="0"/>
              <a:t>Nacl</a:t>
            </a:r>
            <a:r>
              <a:rPr lang="en-US" baseline="0" dirty="0" smtClean="0"/>
              <a:t> + 1% Na2CO3 compared to the salinity </a:t>
            </a:r>
            <a:r>
              <a:rPr lang="en-US" baseline="0" dirty="0" err="1" smtClean="0"/>
              <a:t>tha</a:t>
            </a:r>
            <a:r>
              <a:rPr lang="en-US" baseline="0" dirty="0" smtClean="0"/>
              <a:t> we were looking at 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The logical thing to do was to </a:t>
            </a:r>
            <a:r>
              <a:rPr lang="en-US" baseline="0" dirty="0" err="1" smtClean="0"/>
              <a:t>repalce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ios</a:t>
            </a:r>
            <a:r>
              <a:rPr lang="en-US" baseline="0" dirty="0" smtClean="0"/>
              <a:t> 15-18 with </a:t>
            </a:r>
            <a:r>
              <a:rPr lang="en-US" baseline="0" dirty="0" err="1" smtClean="0"/>
              <a:t>ios</a:t>
            </a:r>
            <a:r>
              <a:rPr lang="en-US" baseline="0" dirty="0" smtClean="0"/>
              <a:t> 20-24 – which being a larger hydrophone would lower the optimal </a:t>
            </a:r>
            <a:r>
              <a:rPr lang="en-US" baseline="0" dirty="0" err="1" smtClean="0"/>
              <a:t>salnity</a:t>
            </a:r>
            <a:r>
              <a:rPr lang="en-US" baseline="0" dirty="0" smtClean="0"/>
              <a:t>. 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When we did this the optimal salinity of the 80/20 blend did reduce to  ~ 4.25% </a:t>
            </a:r>
            <a:r>
              <a:rPr lang="en-US" baseline="0" dirty="0" err="1" smtClean="0"/>
              <a:t>NaCl</a:t>
            </a:r>
            <a:r>
              <a:rPr lang="en-US" baseline="0" dirty="0" smtClean="0"/>
              <a:t>. 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As this was still higher than the reservoir salinity (1 – 2% </a:t>
            </a:r>
            <a:r>
              <a:rPr lang="en-US" baseline="0" dirty="0" err="1" smtClean="0"/>
              <a:t>NaCl</a:t>
            </a:r>
            <a:r>
              <a:rPr lang="en-US" baseline="0" dirty="0" smtClean="0"/>
              <a:t>), we changed the blend ratio to increase the amount of </a:t>
            </a:r>
            <a:r>
              <a:rPr lang="en-US" baseline="0" dirty="0" err="1" smtClean="0"/>
              <a:t>ios</a:t>
            </a:r>
            <a:r>
              <a:rPr lang="en-US" baseline="0" dirty="0" smtClean="0"/>
              <a:t> to 50%, this further decreased the optimal salinity but again not sufficiently.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The IOS by itself had an optimal salinity of ~ 3% </a:t>
            </a:r>
            <a:r>
              <a:rPr lang="en-US" baseline="0" dirty="0" err="1" smtClean="0"/>
              <a:t>NaCl</a:t>
            </a:r>
            <a:r>
              <a:rPr lang="en-US" baseline="0" dirty="0" smtClean="0"/>
              <a:t>, which was still higher than what was desired. Even if it did, IOS does not have good divalent ion tolerance so are probably better off using it as a blend.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382-FF1B-438F-946C-210C654ADF2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The next logical thing to do was to increase the </a:t>
            </a:r>
            <a:r>
              <a:rPr lang="en-US" dirty="0" err="1" smtClean="0"/>
              <a:t>hydrophobe</a:t>
            </a:r>
            <a:r>
              <a:rPr lang="en-US" baseline="0" dirty="0" smtClean="0"/>
              <a:t> size of the sulfate to make it more </a:t>
            </a:r>
            <a:r>
              <a:rPr lang="en-US" baseline="0" dirty="0" err="1" smtClean="0"/>
              <a:t>lipophilic</a:t>
            </a:r>
            <a:r>
              <a:rPr lang="en-US" baseline="0" dirty="0" smtClean="0"/>
              <a:t> and hence reduce the optimal salinity. 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But by doing this some of the potential issues that we were anticipating to run into were reduced solubility of the surfactant in brine.</a:t>
            </a:r>
          </a:p>
          <a:p>
            <a:pPr>
              <a:buFontTx/>
              <a:buChar char="-"/>
            </a:pPr>
            <a:r>
              <a:rPr lang="en-US" baseline="0" dirty="0" smtClean="0"/>
              <a:t> We tried a c13 – 13po sulfate. And found that it had optimal salinity of about 1-2 - 1.4Br2 which is close to the reservoir salinity. 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In the figure you have salinity on the x-axis, and surfactant concentration on the </a:t>
            </a:r>
            <a:r>
              <a:rPr lang="en-US" baseline="0" dirty="0" err="1" smtClean="0"/>
              <a:t>yaxis</a:t>
            </a:r>
            <a:endParaRPr lang="en-US" baseline="0" dirty="0" smtClean="0"/>
          </a:p>
          <a:p>
            <a:pPr lvl="1">
              <a:buFontTx/>
              <a:buChar char="-"/>
            </a:pPr>
            <a:r>
              <a:rPr lang="en-US" baseline="0" dirty="0" smtClean="0"/>
              <a:t>At reservoir salinity the oil </a:t>
            </a:r>
            <a:r>
              <a:rPr lang="en-US" baseline="0" dirty="0" err="1" smtClean="0"/>
              <a:t>solubilization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paramter</a:t>
            </a:r>
            <a:r>
              <a:rPr lang="en-US" baseline="0" dirty="0" smtClean="0"/>
              <a:t> was found to be ~8.</a:t>
            </a:r>
          </a:p>
          <a:p>
            <a:pPr lvl="1">
              <a:buFontTx/>
              <a:buChar char="-"/>
            </a:pPr>
            <a:endParaRPr lang="en-US" baseline="0" dirty="0" smtClean="0"/>
          </a:p>
          <a:p>
            <a:pPr lvl="0">
              <a:buFontTx/>
              <a:buChar char="-"/>
            </a:pPr>
            <a:r>
              <a:rPr lang="en-US" baseline="0" dirty="0" smtClean="0"/>
              <a:t>Alkyl </a:t>
            </a:r>
            <a:r>
              <a:rPr lang="en-US" baseline="0" dirty="0" err="1" smtClean="0"/>
              <a:t>propoxy</a:t>
            </a:r>
            <a:r>
              <a:rPr lang="en-US" baseline="0" dirty="0" smtClean="0"/>
              <a:t> sulfates have previously been reported in literature, but many of the studies except for one were at higher temperatures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None/>
            </a:pPr>
            <a:endParaRPr lang="en-US" baseline="0" dirty="0" smtClean="0"/>
          </a:p>
          <a:p>
            <a:pPr lvl="1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382-FF1B-438F-946C-210C654ADF2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An alternate blend that was being</a:t>
            </a:r>
            <a:r>
              <a:rPr lang="en-US" baseline="0" dirty="0" smtClean="0"/>
              <a:t> considered was being considered was a blend of the C13 alkyl </a:t>
            </a:r>
            <a:r>
              <a:rPr lang="en-US" baseline="0" dirty="0" err="1" smtClean="0"/>
              <a:t>po</a:t>
            </a:r>
            <a:r>
              <a:rPr lang="en-US" baseline="0" dirty="0" smtClean="0"/>
              <a:t> sulfate with alkyl benzene and alkyl </a:t>
            </a:r>
            <a:r>
              <a:rPr lang="en-US" baseline="0" dirty="0" err="1" smtClean="0"/>
              <a:t>xylene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sulfonates</a:t>
            </a:r>
            <a:r>
              <a:rPr lang="en-US" baseline="0" dirty="0" smtClean="0"/>
              <a:t> with EBE as co-solvent. Surf to </a:t>
            </a:r>
            <a:r>
              <a:rPr lang="en-US" baseline="0" dirty="0" err="1" smtClean="0"/>
              <a:t>egbe</a:t>
            </a:r>
            <a:r>
              <a:rPr lang="en-US" baseline="0" dirty="0" smtClean="0"/>
              <a:t> ratio was 4:1 wt%</a:t>
            </a:r>
          </a:p>
          <a:p>
            <a:pPr>
              <a:buFontTx/>
              <a:buChar char="-"/>
            </a:pPr>
            <a:r>
              <a:rPr lang="en-US" baseline="0" dirty="0" smtClean="0"/>
              <a:t>While this blend at 1wt% surf </a:t>
            </a:r>
            <a:r>
              <a:rPr lang="en-US" baseline="0" dirty="0" err="1" smtClean="0"/>
              <a:t>conc</a:t>
            </a:r>
            <a:r>
              <a:rPr lang="en-US" baseline="0" dirty="0" smtClean="0"/>
              <a:t> had optimal salinity of about 1.4Br2 similar to the </a:t>
            </a:r>
            <a:r>
              <a:rPr lang="en-US" baseline="0" dirty="0" err="1" smtClean="0"/>
              <a:t>the</a:t>
            </a:r>
            <a:r>
              <a:rPr lang="en-US" baseline="0" dirty="0" smtClean="0"/>
              <a:t> c13 </a:t>
            </a:r>
            <a:r>
              <a:rPr lang="en-US" baseline="0" dirty="0" err="1" smtClean="0"/>
              <a:t>po</a:t>
            </a:r>
            <a:r>
              <a:rPr lang="en-US" baseline="0" dirty="0" smtClean="0"/>
              <a:t> sulfate, we found that upon dilution the optimal salinity reduced. 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This is undesirable because when the optimal salinity falls below 1Br2 the reservoir salinity, t surfactant formulation become </a:t>
            </a:r>
            <a:r>
              <a:rPr lang="en-US" baseline="0" dirty="0" err="1" smtClean="0"/>
              <a:t>overoptimum</a:t>
            </a:r>
            <a:r>
              <a:rPr lang="en-US" baseline="0" dirty="0" smtClean="0"/>
              <a:t> is it will form a Type 2 </a:t>
            </a:r>
            <a:r>
              <a:rPr lang="en-US" baseline="0" dirty="0" err="1" smtClean="0"/>
              <a:t>microemulsion</a:t>
            </a:r>
            <a:r>
              <a:rPr lang="en-US" baseline="0" dirty="0" smtClean="0"/>
              <a:t>, where the surfactant will partition into the oil phase. This will cause retardation of the surfactant front.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382-FF1B-438F-946C-210C654ADF2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/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  <a:prstGeom prst="rect">
            <a:avLst/>
          </a:prstGeom>
          <a:solidFill>
            <a:srgbClr val="E5A420"/>
          </a:solidFill>
        </p:spPr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 userDrawn="1"/>
        </p:nvSpPr>
        <p:spPr bwMode="auto">
          <a:xfrm>
            <a:off x="2362200" y="6477000"/>
            <a:ext cx="678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Font typeface="Arial" pitchFamily="34" charset="0"/>
              <a:buNone/>
            </a:pP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 SPE 164062-MS </a:t>
            </a:r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sz="1000" b="1" dirty="0" smtClean="0">
                <a:solidFill>
                  <a:srgbClr val="000000"/>
                </a:solidFill>
              </a:rPr>
              <a:t>Laboratory Studies for Surfactant Flood in Low-Temperature, Low-Salinity </a:t>
            </a:r>
            <a:br>
              <a:rPr lang="en-US" sz="1000" b="1" dirty="0" smtClean="0">
                <a:solidFill>
                  <a:srgbClr val="000000"/>
                </a:solidFill>
              </a:rPr>
            </a:br>
            <a:r>
              <a:rPr lang="en-US" sz="1000" b="1" dirty="0" smtClean="0">
                <a:solidFill>
                  <a:srgbClr val="000000"/>
                </a:solidFill>
              </a:rPr>
              <a:t>Fractured Carbonate Reservoir 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• Aparna </a:t>
            </a:r>
            <a:r>
              <a:rPr lang="en-US" sz="1000" dirty="0" err="1" smtClean="0">
                <a:solidFill>
                  <a:srgbClr val="000000"/>
                </a:solidFill>
                <a:cs typeface="Arial" pitchFamily="34" charset="0"/>
              </a:rPr>
              <a:t>Raju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 Sagi</a:t>
            </a:r>
            <a:endParaRPr 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A68FCE4C-E481-40F8-AD6E-14297D647038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/>
              <a:t>‹#›</a:t>
            </a:fld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763000" cy="51054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00200"/>
            <a:ext cx="8686800" cy="762000"/>
          </a:xfrm>
          <a:prstGeom prst="rect">
            <a:avLst/>
          </a:prstGeom>
          <a:solidFill>
            <a:srgbClr val="E5A420"/>
          </a:solidFill>
        </p:spPr>
        <p:txBody>
          <a:bodyPr/>
          <a:lstStyle>
            <a:lvl1pPr algn="ctr"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 userDrawn="1"/>
        </p:nvSpPr>
        <p:spPr bwMode="auto">
          <a:xfrm>
            <a:off x="2362200" y="6477000"/>
            <a:ext cx="678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Font typeface="Arial" pitchFamily="34" charset="0"/>
              <a:buNone/>
            </a:pP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 SPE 164062-MS </a:t>
            </a:r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sz="1000" b="1" dirty="0" smtClean="0">
                <a:solidFill>
                  <a:srgbClr val="000000"/>
                </a:solidFill>
              </a:rPr>
              <a:t>Laboratory Studies for Surfactant Flood in Low-Temperature, Low-Salinity </a:t>
            </a:r>
            <a:br>
              <a:rPr lang="en-US" sz="1000" b="1" dirty="0" smtClean="0">
                <a:solidFill>
                  <a:srgbClr val="000000"/>
                </a:solidFill>
              </a:rPr>
            </a:br>
            <a:r>
              <a:rPr lang="en-US" sz="1000" b="1" dirty="0" smtClean="0">
                <a:solidFill>
                  <a:srgbClr val="000000"/>
                </a:solidFill>
              </a:rPr>
              <a:t>Fractured Carbonate Reservoir 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• Aparna </a:t>
            </a:r>
            <a:r>
              <a:rPr lang="en-US" sz="1000" dirty="0" err="1" smtClean="0">
                <a:solidFill>
                  <a:srgbClr val="000000"/>
                </a:solidFill>
                <a:cs typeface="Arial" pitchFamily="34" charset="0"/>
              </a:rPr>
              <a:t>Raju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 Sagi</a:t>
            </a:r>
            <a:endParaRPr 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A68FCE4C-E481-40F8-AD6E-14297D647038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/>
              <a:t>‹#›</a:t>
            </a:fld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  <a:prstGeom prst="rect">
            <a:avLst/>
          </a:prstGeom>
          <a:solidFill>
            <a:srgbClr val="E5A420"/>
          </a:solidFill>
        </p:spPr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 userDrawn="1"/>
        </p:nvSpPr>
        <p:spPr bwMode="auto">
          <a:xfrm>
            <a:off x="2362200" y="6477000"/>
            <a:ext cx="678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Font typeface="Arial" pitchFamily="34" charset="0"/>
              <a:buNone/>
            </a:pP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 SPE 164062-MS </a:t>
            </a:r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sz="1000" b="1" dirty="0" smtClean="0">
                <a:solidFill>
                  <a:srgbClr val="000000"/>
                </a:solidFill>
              </a:rPr>
              <a:t>Laboratory Studies for Surfactant Flood in Low-Temperature, Low-Salinity </a:t>
            </a:r>
            <a:br>
              <a:rPr lang="en-US" sz="1000" b="1" dirty="0" smtClean="0">
                <a:solidFill>
                  <a:srgbClr val="000000"/>
                </a:solidFill>
              </a:rPr>
            </a:br>
            <a:r>
              <a:rPr lang="en-US" sz="1000" b="1" dirty="0" smtClean="0">
                <a:solidFill>
                  <a:srgbClr val="000000"/>
                </a:solidFill>
              </a:rPr>
              <a:t>Fractured Carbonate Reservoir 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• Aparna </a:t>
            </a:r>
            <a:r>
              <a:rPr lang="en-US" sz="1000" dirty="0" err="1" smtClean="0">
                <a:solidFill>
                  <a:srgbClr val="000000"/>
                </a:solidFill>
                <a:cs typeface="Arial" pitchFamily="34" charset="0"/>
              </a:rPr>
              <a:t>Raju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 Sagi</a:t>
            </a:r>
            <a:endParaRPr 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A68FCE4C-E481-40F8-AD6E-14297D647038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/>
              <a:t>‹#›</a:t>
            </a:fld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04800" y="1066800"/>
            <a:ext cx="8610600" cy="4953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  <p:sldLayoutId id="2147483664" r:id="rId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1447800"/>
            <a:ext cx="845820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SPE 164062</a:t>
            </a:r>
            <a:endParaRPr lang="en-US" sz="2800" b="1" dirty="0">
              <a:solidFill>
                <a:srgbClr val="0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Laboratory Studies for Surfactant Flood in </a:t>
            </a:r>
            <a:br>
              <a:rPr lang="en-US" sz="2800" b="1" dirty="0" smtClean="0">
                <a:solidFill>
                  <a:srgbClr val="000000"/>
                </a:solidFill>
              </a:rPr>
            </a:br>
            <a:r>
              <a:rPr lang="en-US" sz="2800" b="1" dirty="0" smtClean="0">
                <a:solidFill>
                  <a:srgbClr val="000000"/>
                </a:solidFill>
              </a:rPr>
              <a:t>Low-Temperature, Low-Salinity </a:t>
            </a:r>
            <a:br>
              <a:rPr lang="en-US" sz="2800" b="1" dirty="0" smtClean="0">
                <a:solidFill>
                  <a:srgbClr val="000000"/>
                </a:solidFill>
              </a:rPr>
            </a:br>
            <a:r>
              <a:rPr lang="en-US" sz="2800" b="1" dirty="0" smtClean="0">
                <a:solidFill>
                  <a:srgbClr val="000000"/>
                </a:solidFill>
              </a:rPr>
              <a:t>Fractured Carbonate Reservoir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81000" y="3886200"/>
            <a:ext cx="84582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Aparna </a:t>
            </a:r>
            <a:r>
              <a:rPr lang="en-US" sz="2000" dirty="0" err="1" smtClean="0">
                <a:solidFill>
                  <a:srgbClr val="000000"/>
                </a:solidFill>
              </a:rPr>
              <a:t>Raju</a:t>
            </a:r>
            <a:r>
              <a:rPr lang="en-US" sz="2000" dirty="0" smtClean="0">
                <a:solidFill>
                  <a:srgbClr val="000000"/>
                </a:solidFill>
              </a:rPr>
              <a:t> Sagi, Maura Puerto, Yu </a:t>
            </a:r>
            <a:r>
              <a:rPr lang="en-US" sz="2000" dirty="0" err="1" smtClean="0">
                <a:solidFill>
                  <a:srgbClr val="000000"/>
                </a:solidFill>
              </a:rPr>
              <a:t>Bian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Clarence A. Miller, and George J. </a:t>
            </a:r>
            <a:r>
              <a:rPr lang="en-US" sz="2000" dirty="0" err="1" smtClean="0">
                <a:solidFill>
                  <a:srgbClr val="000000"/>
                </a:solidFill>
              </a:rPr>
              <a:t>Hirasaki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i="1" dirty="0" smtClean="0">
                <a:solidFill>
                  <a:srgbClr val="000000"/>
                </a:solidFill>
              </a:rPr>
              <a:t>Rice University</a:t>
            </a:r>
            <a:r>
              <a:rPr lang="en-US" sz="2000" dirty="0">
                <a:solidFill>
                  <a:srgbClr val="000000"/>
                </a:solidFill>
              </a:rPr>
              <a:t>;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Mehdi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Salehi</a:t>
            </a:r>
            <a:r>
              <a:rPr lang="en-US" sz="2000" dirty="0" smtClean="0">
                <a:solidFill>
                  <a:srgbClr val="000000"/>
                </a:solidFill>
              </a:rPr>
              <a:t>, and Charles P. Thomas, </a:t>
            </a:r>
            <a:r>
              <a:rPr lang="en-US" sz="2000" i="1" dirty="0" smtClean="0">
                <a:solidFill>
                  <a:srgbClr val="000000"/>
                </a:solidFill>
              </a:rPr>
              <a:t>TIORCO</a:t>
            </a:r>
            <a:r>
              <a:rPr lang="en-US" sz="2000" dirty="0">
                <a:solidFill>
                  <a:srgbClr val="000000"/>
                </a:solidFill>
              </a:rPr>
              <a:t>;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Jonathan T. Kwan, </a:t>
            </a:r>
            <a:r>
              <a:rPr lang="en-US" sz="2000" i="1" dirty="0" smtClean="0">
                <a:solidFill>
                  <a:srgbClr val="000000"/>
                </a:solidFill>
              </a:rPr>
              <a:t>Kinder Morgan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Surfactant selection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Alternative: TAC blend (TDS-13A/A6/C8 60:10:30) + EGBE</a:t>
            </a:r>
          </a:p>
          <a:p>
            <a:pPr lvl="1"/>
            <a:r>
              <a:rPr lang="it-IT" sz="2000" dirty="0" smtClean="0"/>
              <a:t>TAC blend : EGBE = 4:1</a:t>
            </a:r>
          </a:p>
          <a:p>
            <a:pPr lvl="1"/>
            <a:r>
              <a:rPr lang="it-IT" sz="2000" dirty="0" smtClean="0"/>
              <a:t>A6: C</a:t>
            </a:r>
            <a:r>
              <a:rPr lang="it-IT" sz="2000" baseline="-25000" dirty="0" smtClean="0"/>
              <a:t>16-18</a:t>
            </a:r>
            <a:r>
              <a:rPr lang="it-IT" sz="2000" dirty="0" smtClean="0"/>
              <a:t> branched alkyl xylene sulfonate</a:t>
            </a:r>
          </a:p>
          <a:p>
            <a:pPr lvl="1"/>
            <a:r>
              <a:rPr lang="it-IT" sz="2000" dirty="0" smtClean="0"/>
              <a:t>C8: C</a:t>
            </a:r>
            <a:r>
              <a:rPr lang="it-IT" sz="2000" baseline="-25000" dirty="0" smtClean="0"/>
              <a:t>8-10</a:t>
            </a:r>
            <a:r>
              <a:rPr lang="it-IT" sz="2000" dirty="0" smtClean="0"/>
              <a:t> branched alkyl </a:t>
            </a:r>
            <a:r>
              <a:rPr lang="it-IT" dirty="0" smtClean="0"/>
              <a:t>benzene sulfonate</a:t>
            </a:r>
            <a:endParaRPr lang="en-US" dirty="0" smtClean="0"/>
          </a:p>
          <a:p>
            <a:r>
              <a:rPr lang="en-US" dirty="0" smtClean="0"/>
              <a:t>Type II upon dilution</a:t>
            </a:r>
          </a:p>
          <a:p>
            <a:pPr lvl="1"/>
            <a:r>
              <a:rPr lang="en-US" dirty="0" smtClean="0"/>
              <a:t>undesirable</a:t>
            </a:r>
          </a:p>
          <a:p>
            <a:pPr lvl="1"/>
            <a:endParaRPr lang="it-IT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3460746" y="2590800"/>
            <a:ext cx="5454654" cy="3962400"/>
            <a:chOff x="3260728" y="2590800"/>
            <a:chExt cx="5454654" cy="39624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0728" y="2590800"/>
              <a:ext cx="5454654" cy="39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 bwMode="auto">
            <a:xfrm>
              <a:off x="6934200" y="3517612"/>
              <a:ext cx="1752600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0" rIns="91440" rtlCol="0">
              <a:spAutoFit/>
            </a:bodyPr>
            <a:lstStyle/>
            <a:p>
              <a:pPr marL="182880" indent="-182880" algn="l" defTabSz="457200"/>
              <a:r>
                <a:rPr lang="en-US" sz="1600" baseline="0" dirty="0" smtClean="0">
                  <a:solidFill>
                    <a:srgbClr val="000000"/>
                  </a:solidFill>
                  <a:cs typeface="Arial" pitchFamily="34" charset="0"/>
                </a:rPr>
                <a:t>Reservoir salinity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recovery efficiency: </a:t>
            </a:r>
            <a:r>
              <a:rPr lang="en-US" dirty="0" err="1" smtClean="0"/>
              <a:t>Imbibition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Cores cleaned - Dean-stark extraction</a:t>
            </a:r>
          </a:p>
          <a:p>
            <a:r>
              <a:rPr lang="en-US" dirty="0" smtClean="0"/>
              <a:t>Brine saturation under vacuum </a:t>
            </a:r>
          </a:p>
          <a:p>
            <a:r>
              <a:rPr lang="en-US" dirty="0" smtClean="0"/>
              <a:t>Flood with crude to residual brine saturation</a:t>
            </a:r>
          </a:p>
          <a:p>
            <a:r>
              <a:rPr lang="en-US" dirty="0" smtClean="0"/>
              <a:t>Age @ 90</a:t>
            </a:r>
            <a:r>
              <a:rPr lang="en-US" spc="-2000" dirty="0" smtClean="0"/>
              <a:t>°</a:t>
            </a:r>
            <a:r>
              <a:rPr lang="en-US" dirty="0" smtClean="0"/>
              <a:t>C for 1 week</a:t>
            </a:r>
          </a:p>
          <a:p>
            <a:r>
              <a:rPr lang="en-US" dirty="0" smtClean="0"/>
              <a:t>Place in </a:t>
            </a:r>
            <a:r>
              <a:rPr lang="en-US" dirty="0" err="1" smtClean="0"/>
              <a:t>imbibition</a:t>
            </a:r>
            <a:r>
              <a:rPr lang="en-US" dirty="0" smtClean="0"/>
              <a:t> cell with brine for </a:t>
            </a:r>
            <a:br>
              <a:rPr lang="en-US" dirty="0" smtClean="0"/>
            </a:br>
            <a:r>
              <a:rPr lang="en-US" dirty="0" smtClean="0"/>
              <a:t>at least 20days.</a:t>
            </a:r>
          </a:p>
          <a:p>
            <a:r>
              <a:rPr lang="en-US" dirty="0" smtClean="0"/>
              <a:t>Replace brine with surfactant solution.</a:t>
            </a:r>
          </a:p>
          <a:p>
            <a:r>
              <a:rPr lang="en-US" dirty="0" smtClean="0"/>
              <a:t>Measure oil recovered</a:t>
            </a:r>
            <a:br>
              <a:rPr lang="en-US" dirty="0" smtClean="0"/>
            </a:br>
            <a:r>
              <a:rPr lang="en-US" sz="2000" dirty="0" smtClean="0"/>
              <a:t>(not including oil there in the </a:t>
            </a:r>
            <a:r>
              <a:rPr lang="en-US" sz="2000" dirty="0" err="1" smtClean="0"/>
              <a:t>microemulsion</a:t>
            </a:r>
            <a:r>
              <a:rPr lang="en-US" sz="2000" dirty="0" smtClean="0"/>
              <a:t> )</a:t>
            </a:r>
            <a:endParaRPr lang="en-US" sz="2000" dirty="0"/>
          </a:p>
        </p:txBody>
      </p:sp>
      <p:pic>
        <p:nvPicPr>
          <p:cNvPr id="20481" name="Picture 22" descr="I:\DCIM\128CANON\IMG_0620.JPG"/>
          <p:cNvPicPr>
            <a:picLocks noChangeAspect="1" noChangeArrowheads="1"/>
          </p:cNvPicPr>
          <p:nvPr/>
        </p:nvPicPr>
        <p:blipFill>
          <a:blip r:embed="rId3" cstate="print"/>
          <a:srcRect l="24679" t="1988" r="42416" b="4286"/>
          <a:stretch>
            <a:fillRect/>
          </a:stretch>
        </p:blipFill>
        <p:spPr bwMode="auto">
          <a:xfrm>
            <a:off x="7832240" y="914400"/>
            <a:ext cx="93076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4" descr="D:\msalehi\Local Settings\Temporary Internet Files\Content.Word\IMG_06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9413" y="3886200"/>
            <a:ext cx="1902986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efficiency @ 1Br2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1643"/>
            <a:ext cx="7086944" cy="514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 bwMode="auto">
          <a:xfrm>
            <a:off x="6934200" y="1219200"/>
            <a:ext cx="22098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0" rIns="91440" rtlCol="0">
            <a:spAutoFit/>
          </a:bodyPr>
          <a:lstStyle/>
          <a:p>
            <a:pPr marL="182880" indent="-182880" algn="l" defTabSz="457200">
              <a:buFont typeface="Arial" pitchFamily="34" charset="0"/>
              <a:buChar char="•"/>
            </a:pPr>
            <a:r>
              <a:rPr lang="en-US" baseline="0" dirty="0" smtClean="0">
                <a:solidFill>
                  <a:srgbClr val="000000"/>
                </a:solidFill>
                <a:cs typeface="Arial" pitchFamily="34" charset="0"/>
              </a:rPr>
              <a:t>Dolomite outcrop cores</a:t>
            </a:r>
          </a:p>
          <a:p>
            <a:pPr marL="640080" lvl="1" indent="-182880" defTabSz="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3in length</a:t>
            </a:r>
          </a:p>
          <a:p>
            <a:pPr marL="640080" lvl="1" indent="-182880" defTabSz="457200">
              <a:buFont typeface="Arial" pitchFamily="34" charset="0"/>
              <a:buChar char="•"/>
            </a:pPr>
            <a:r>
              <a:rPr lang="en-US" baseline="0" dirty="0" smtClean="0">
                <a:solidFill>
                  <a:srgbClr val="000000"/>
                </a:solidFill>
                <a:cs typeface="Arial" pitchFamily="34" charset="0"/>
              </a:rPr>
              <a:t>1.5in </a:t>
            </a:r>
            <a:r>
              <a:rPr lang="en-US" baseline="0" dirty="0" err="1" smtClean="0">
                <a:solidFill>
                  <a:srgbClr val="000000"/>
                </a:solidFill>
                <a:cs typeface="Arial" pitchFamily="34" charset="0"/>
              </a:rPr>
              <a:t>dia</a:t>
            </a:r>
            <a:endParaRPr lang="en-US" baseline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640080" lvl="1" indent="-182880" defTabSz="457200">
              <a:buFont typeface="Arial" pitchFamily="34" charset="0"/>
              <a:buChar char="•"/>
            </a:pPr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82880" indent="-182880" defTabSz="457200">
              <a:buFont typeface="Arial" pitchFamily="34" charset="0"/>
              <a:buChar char="•"/>
            </a:pPr>
            <a:endParaRPr lang="en-US" baseline="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efficiency effect of concentration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9" y="914400"/>
            <a:ext cx="7175101" cy="520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 bwMode="auto">
          <a:xfrm>
            <a:off x="6934200" y="1066800"/>
            <a:ext cx="220980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0" rIns="91440" rtlCol="0">
            <a:spAutoFit/>
          </a:bodyPr>
          <a:lstStyle/>
          <a:p>
            <a:pPr marL="182880" indent="-182880" algn="l" defTabSz="457200">
              <a:buFont typeface="Arial" pitchFamily="34" charset="0"/>
              <a:buChar char="•"/>
            </a:pPr>
            <a:r>
              <a:rPr lang="en-US" baseline="0" dirty="0" smtClean="0">
                <a:solidFill>
                  <a:srgbClr val="000000"/>
                </a:solidFill>
                <a:cs typeface="Arial" pitchFamily="34" charset="0"/>
              </a:rPr>
              <a:t>Reservoir cores</a:t>
            </a:r>
          </a:p>
          <a:p>
            <a:pPr marL="640080" lvl="1" indent="-182880" defTabSz="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1in length</a:t>
            </a:r>
          </a:p>
          <a:p>
            <a:pPr marL="640080" lvl="1" indent="-182880" defTabSz="457200">
              <a:buFont typeface="Arial" pitchFamily="34" charset="0"/>
              <a:buChar char="•"/>
            </a:pPr>
            <a:r>
              <a:rPr lang="en-US" baseline="0" dirty="0" smtClean="0">
                <a:solidFill>
                  <a:srgbClr val="000000"/>
                </a:solidFill>
                <a:cs typeface="Arial" pitchFamily="34" charset="0"/>
              </a:rPr>
              <a:t>1in </a:t>
            </a:r>
            <a:r>
              <a:rPr lang="en-US" baseline="0" dirty="0" err="1" smtClean="0">
                <a:solidFill>
                  <a:srgbClr val="000000"/>
                </a:solidFill>
                <a:cs typeface="Arial" pitchFamily="34" charset="0"/>
              </a:rPr>
              <a:t>dia</a:t>
            </a:r>
            <a:endParaRPr lang="en-US" baseline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640080" lvl="1" indent="-182880" defTabSz="457200">
              <a:buFont typeface="Arial" pitchFamily="34" charset="0"/>
              <a:buChar char="•"/>
            </a:pPr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82880" indent="-182880" defTabSz="457200">
              <a:buFont typeface="Arial" pitchFamily="34" charset="0"/>
              <a:buChar char="•"/>
            </a:pPr>
            <a:endParaRPr lang="en-US" baseline="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Adsorption experiments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adsorption on dolomite powder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20" y="990600"/>
            <a:ext cx="713628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 bwMode="auto">
          <a:xfrm>
            <a:off x="6705600" y="1143000"/>
            <a:ext cx="2362200" cy="24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0" rIns="91440" rtlCol="0">
            <a:spAutoFit/>
          </a:bodyPr>
          <a:lstStyle/>
          <a:p>
            <a:pPr marL="182880" indent="-182880" algn="l" defTabSz="4572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24 hr mixing</a:t>
            </a:r>
          </a:p>
          <a:p>
            <a:pPr marL="182880" indent="-182880" algn="l" defTabSz="457200">
              <a:buFont typeface="Arial" pitchFamily="34" charset="0"/>
              <a:buChar char="•"/>
            </a:pPr>
            <a:endParaRPr lang="en-US" sz="22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82880" indent="-182880" algn="l" defTabSz="457200">
              <a:buFont typeface="Arial" pitchFamily="34" charset="0"/>
              <a:buChar char="•"/>
            </a:pPr>
            <a:endParaRPr lang="en-US" sz="22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82880" indent="-182880" algn="l" defTabSz="457200">
              <a:buFont typeface="Arial" pitchFamily="34" charset="0"/>
              <a:buChar char="•"/>
            </a:pPr>
            <a:endParaRPr lang="en-US" sz="22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82880" indent="-182880" algn="l" defTabSz="4572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S.A of reservoir rock 0.16 m</a:t>
            </a:r>
            <a:r>
              <a:rPr lang="en-US" sz="2200" baseline="30000" dirty="0" smtClean="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/g</a:t>
            </a:r>
          </a:p>
          <a:p>
            <a:pPr marL="182880" indent="-182880" algn="l" defTabSz="457200"/>
            <a:endParaRPr lang="en-US" sz="220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adsorption: setup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7924800" y="1828800"/>
            <a:ext cx="762000" cy="3471128"/>
            <a:chOff x="7327558" y="3842951"/>
            <a:chExt cx="1618737" cy="2199503"/>
          </a:xfrm>
        </p:grpSpPr>
        <p:cxnSp>
          <p:nvCxnSpPr>
            <p:cNvPr id="5" name="Straight Arrow Connector 4"/>
            <p:cNvCxnSpPr/>
            <p:nvPr/>
          </p:nvCxnSpPr>
          <p:spPr>
            <a:xfrm rot="10800000">
              <a:off x="8037194" y="6029453"/>
              <a:ext cx="909101" cy="647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327558" y="3867664"/>
              <a:ext cx="1569307" cy="1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V="1">
              <a:off x="7821828" y="4930346"/>
              <a:ext cx="2199503" cy="24714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724400" y="3124200"/>
            <a:ext cx="3548692" cy="2895600"/>
            <a:chOff x="4856207" y="3465175"/>
            <a:chExt cx="3851376" cy="3025973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848600" y="4621427"/>
              <a:ext cx="1968841" cy="4119"/>
            </a:xfrm>
            <a:prstGeom prst="line">
              <a:avLst/>
            </a:prstGeom>
            <a:ln w="38100" cmpd="dbl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79"/>
            <p:cNvGrpSpPr/>
            <p:nvPr/>
          </p:nvGrpSpPr>
          <p:grpSpPr>
            <a:xfrm>
              <a:off x="4856207" y="3465175"/>
              <a:ext cx="3851376" cy="3025973"/>
              <a:chOff x="4856207" y="3465175"/>
              <a:chExt cx="3851376" cy="3025973"/>
            </a:xfrm>
          </p:grpSpPr>
          <p:grpSp>
            <p:nvGrpSpPr>
              <p:cNvPr id="11" name="Group 78"/>
              <p:cNvGrpSpPr/>
              <p:nvPr/>
            </p:nvGrpSpPr>
            <p:grpSpPr>
              <a:xfrm>
                <a:off x="4856207" y="3465175"/>
                <a:ext cx="3851376" cy="3025973"/>
                <a:chOff x="4856207" y="3465175"/>
                <a:chExt cx="3851376" cy="3025973"/>
              </a:xfrm>
            </p:grpSpPr>
            <p:pic>
              <p:nvPicPr>
                <p:cNvPr id="14" name="Picture 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865473" y="4356953"/>
                  <a:ext cx="1143000" cy="1247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" name="Picture 3" descr="U:\documents\FROM APR 19th 2010\DYN ADS SET UP PHOTOS\DSCN8038 - Copy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916085" y="3601246"/>
                  <a:ext cx="791498" cy="2889902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15" name="Straight Arrow Connector 14"/>
                <p:cNvCxnSpPr/>
                <p:nvPr/>
              </p:nvCxnSpPr>
              <p:spPr>
                <a:xfrm rot="10800000" flipV="1">
                  <a:off x="5894174" y="6067173"/>
                  <a:ext cx="1828797" cy="24708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4856207" y="5881816"/>
                  <a:ext cx="1191523" cy="5789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 smtClean="0">
                      <a:latin typeface="Arial" pitchFamily="34" charset="0"/>
                      <a:cs typeface="Arial" pitchFamily="34" charset="0"/>
                    </a:rPr>
                    <a:t>Sample collection</a:t>
                  </a:r>
                  <a:endParaRPr lang="en-US" sz="15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931301" y="4662617"/>
                  <a:ext cx="1571289" cy="820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 smtClean="0">
                      <a:latin typeface="Arial" pitchFamily="34" charset="0"/>
                      <a:cs typeface="Arial" pitchFamily="34" charset="0"/>
                    </a:rPr>
                    <a:t>Bromide concentration reading</a:t>
                  </a:r>
                  <a:endParaRPr lang="en-US" sz="15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714998" y="3465175"/>
                  <a:ext cx="1115141" cy="57894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 smtClean="0">
                      <a:latin typeface="Arial" pitchFamily="34" charset="0"/>
                      <a:cs typeface="Arial" pitchFamily="34" charset="0"/>
                    </a:rPr>
                    <a:t>Bromide electrode</a:t>
                  </a:r>
                  <a:endParaRPr lang="en-US" sz="15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2" name="Straight Arrow Connector 11"/>
              <p:cNvCxnSpPr/>
              <p:nvPr/>
            </p:nvCxnSpPr>
            <p:spPr>
              <a:xfrm>
                <a:off x="6888894" y="3852128"/>
                <a:ext cx="883506" cy="33887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8"/>
          <p:cNvGrpSpPr/>
          <p:nvPr/>
        </p:nvGrpSpPr>
        <p:grpSpPr>
          <a:xfrm>
            <a:off x="838200" y="2133600"/>
            <a:ext cx="2331306" cy="3929303"/>
            <a:chOff x="669325" y="2362200"/>
            <a:chExt cx="2607275" cy="4035483"/>
          </a:xfrm>
        </p:grpSpPr>
        <p:grpSp>
          <p:nvGrpSpPr>
            <p:cNvPr id="20" name="Group 69"/>
            <p:cNvGrpSpPr/>
            <p:nvPr/>
          </p:nvGrpSpPr>
          <p:grpSpPr>
            <a:xfrm>
              <a:off x="669325" y="2362200"/>
              <a:ext cx="2607275" cy="4035483"/>
              <a:chOff x="86498" y="2326961"/>
              <a:chExt cx="2607275" cy="4035483"/>
            </a:xfrm>
          </p:grpSpPr>
          <p:pic>
            <p:nvPicPr>
              <p:cNvPr id="22" name="Picture 5" descr="U:\documents\FROM APR 19th 2010\DYN ADS SET UP PHOTOS\DSCN8036 - Copy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29731" y="4990844"/>
                <a:ext cx="658127" cy="1371600"/>
              </a:xfrm>
              <a:prstGeom prst="rect">
                <a:avLst/>
              </a:prstGeom>
              <a:noFill/>
            </p:spPr>
          </p:pic>
          <p:pic>
            <p:nvPicPr>
              <p:cNvPr id="23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4778" y="3758640"/>
                <a:ext cx="1143000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4" name="Straight Connector 23"/>
              <p:cNvCxnSpPr/>
              <p:nvPr/>
            </p:nvCxnSpPr>
            <p:spPr>
              <a:xfrm rot="16200000" flipH="1">
                <a:off x="859709" y="4084825"/>
                <a:ext cx="3530142" cy="14414"/>
              </a:xfrm>
              <a:prstGeom prst="line">
                <a:avLst/>
              </a:prstGeom>
              <a:ln w="38100" cmpd="dbl">
                <a:solidFill>
                  <a:schemeClr val="tx1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86498" y="5770362"/>
                <a:ext cx="1235675" cy="5689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latin typeface="Arial" pitchFamily="34" charset="0"/>
                    <a:cs typeface="Arial" pitchFamily="34" charset="0"/>
                  </a:rPr>
                  <a:t>Pressure transducer</a:t>
                </a:r>
                <a:endParaRPr lang="en-US" sz="15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1396311" y="6153662"/>
                <a:ext cx="358346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234778" y="5064208"/>
                <a:ext cx="1225893" cy="568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latin typeface="Arial" pitchFamily="34" charset="0"/>
                    <a:cs typeface="Arial" pitchFamily="34" charset="0"/>
                  </a:rPr>
                  <a:t>Pressure monitoring</a:t>
                </a:r>
                <a:endParaRPr lang="en-US" sz="15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rot="180000" flipV="1">
                <a:off x="2384854" y="5881816"/>
                <a:ext cx="308919" cy="12357"/>
              </a:xfrm>
              <a:prstGeom prst="line">
                <a:avLst/>
              </a:prstGeom>
              <a:ln w="38100" cmpd="dbl">
                <a:solidFill>
                  <a:schemeClr val="tx1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0800000" flipV="1">
                <a:off x="1383957" y="4139516"/>
                <a:ext cx="654908" cy="12354"/>
              </a:xfrm>
              <a:prstGeom prst="line">
                <a:avLst/>
              </a:prstGeom>
              <a:ln w="38100" cmpd="dbl">
                <a:solidFill>
                  <a:schemeClr val="tx1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>
              <a:stCxn id="22" idx="0"/>
            </p:cNvCxnSpPr>
            <p:nvPr/>
          </p:nvCxnSpPr>
          <p:spPr>
            <a:xfrm rot="16200000" flipV="1">
              <a:off x="2212170" y="4596631"/>
              <a:ext cx="838974" cy="19930"/>
            </a:xfrm>
            <a:prstGeom prst="line">
              <a:avLst/>
            </a:prstGeom>
            <a:ln w="38100" cmpd="dbl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581400" y="1447800"/>
            <a:ext cx="4343400" cy="990600"/>
            <a:chOff x="2819400" y="1752600"/>
            <a:chExt cx="4648200" cy="1143000"/>
          </a:xfrm>
        </p:grpSpPr>
        <p:sp>
          <p:nvSpPr>
            <p:cNvPr id="31" name="Rectangle 30"/>
            <p:cNvSpPr/>
            <p:nvPr/>
          </p:nvSpPr>
          <p:spPr>
            <a:xfrm>
              <a:off x="2819400" y="1752600"/>
              <a:ext cx="4648200" cy="1143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27137" y="2016369"/>
              <a:ext cx="4027905" cy="5504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5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Core holder/ Sand pack</a:t>
              </a:r>
              <a:endParaRPr lang="en-US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04800" y="1066800"/>
            <a:ext cx="3124200" cy="1786672"/>
            <a:chOff x="381000" y="1489928"/>
            <a:chExt cx="3124200" cy="1786672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2895600" y="2362200"/>
              <a:ext cx="609600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72"/>
            <p:cNvGrpSpPr/>
            <p:nvPr/>
          </p:nvGrpSpPr>
          <p:grpSpPr>
            <a:xfrm>
              <a:off x="381000" y="1489928"/>
              <a:ext cx="2485765" cy="1786672"/>
              <a:chOff x="381000" y="423128"/>
              <a:chExt cx="2485765" cy="1786672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219200" y="423128"/>
                <a:ext cx="1643448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latin typeface="Arial" pitchFamily="34" charset="0"/>
                    <a:cs typeface="Arial" pitchFamily="34" charset="0"/>
                  </a:rPr>
                  <a:t>Syringe pump/ ISCO pump </a:t>
                </a:r>
                <a:endParaRPr lang="en-US" sz="15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1000" y="499328"/>
                <a:ext cx="766763" cy="17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4" descr="U:\documents\FROM APR 19th 2010\DYN ADS SET UP PHOTOS\DSCN8037 - Copy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143000" y="1032728"/>
                <a:ext cx="1723765" cy="1167019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adsorption: </a:t>
            </a:r>
            <a:r>
              <a:rPr lang="en-US" dirty="0" err="1" smtClean="0"/>
              <a:t>sandpack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90600"/>
            <a:ext cx="682332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 bwMode="auto">
          <a:xfrm>
            <a:off x="6705600" y="1143000"/>
            <a:ext cx="2362200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0" rIns="91440" rtlCol="0">
            <a:spAutoFit/>
          </a:bodyPr>
          <a:lstStyle/>
          <a:p>
            <a:pPr marL="182880" indent="-182880" algn="l" defTabSz="4572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Dolomite </a:t>
            </a:r>
            <a:r>
              <a:rPr lang="en-US" sz="2200" dirty="0" err="1" smtClean="0">
                <a:solidFill>
                  <a:srgbClr val="000000"/>
                </a:solidFill>
                <a:cs typeface="Arial" pitchFamily="34" charset="0"/>
              </a:rPr>
              <a:t>pwd</a:t>
            </a: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marL="182880" indent="-182880" algn="l" defTabSz="4572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102 Darcy</a:t>
            </a:r>
          </a:p>
          <a:p>
            <a:pPr marL="182880" indent="-182880" algn="l" defTabSz="4572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6hr residence time</a:t>
            </a:r>
          </a:p>
          <a:p>
            <a:pPr marL="182880" indent="-182880" algn="l" defTabSz="457200">
              <a:buFont typeface="Arial" pitchFamily="34" charset="0"/>
              <a:buChar char="•"/>
            </a:pPr>
            <a:endParaRPr lang="en-US" sz="22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82880" indent="-182880" algn="l" defTabSz="457200">
              <a:buFont typeface="Arial" pitchFamily="34" charset="0"/>
              <a:buChar char="•"/>
            </a:pPr>
            <a:endParaRPr lang="en-US" sz="22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82880" indent="-182880" algn="l" defTabSz="4572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Eq. adsorption on reservoir rock ~ 0.127 mg/g rock. </a:t>
            </a:r>
          </a:p>
          <a:p>
            <a:pPr marL="182880" indent="-182880" algn="l" defTabSz="457200">
              <a:buFont typeface="Arial" pitchFamily="34" charset="0"/>
              <a:buChar char="•"/>
            </a:pPr>
            <a:endParaRPr lang="en-US" sz="22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82880" indent="-182880" algn="l" defTabSz="457200">
              <a:buFont typeface="Arial" pitchFamily="34" charset="0"/>
              <a:buChar char="•"/>
            </a:pPr>
            <a:endParaRPr lang="en-US" sz="22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82880" indent="-182880" algn="l" defTabSz="457200">
              <a:buFont typeface="Arial" pitchFamily="34" charset="0"/>
              <a:buChar char="•"/>
            </a:pPr>
            <a:endParaRPr lang="en-US" sz="22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82880" indent="-182880" algn="l" defTabSz="457200">
              <a:buFont typeface="Arial" pitchFamily="34" charset="0"/>
              <a:buChar char="•"/>
            </a:pPr>
            <a:endParaRPr lang="en-US" sz="22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82880" indent="-182880" algn="l" defTabSz="457200"/>
            <a:endParaRPr lang="en-US" sz="220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adsorption: reservoir core</a:t>
            </a:r>
            <a:endParaRPr lang="en-US" dirty="0"/>
          </a:p>
        </p:txBody>
      </p:sp>
      <p:pic>
        <p:nvPicPr>
          <p:cNvPr id="4" name="Object 24"/>
          <p:cNvPicPr>
            <a:picLocks noChangeAspect="1"/>
          </p:cNvPicPr>
          <p:nvPr/>
        </p:nvPicPr>
        <p:blipFill>
          <a:blip r:embed="rId3" cstate="print"/>
          <a:srcRect t="-212" b="-212"/>
          <a:stretch>
            <a:fillRect/>
          </a:stretch>
        </p:blipFill>
        <p:spPr bwMode="auto">
          <a:xfrm>
            <a:off x="76200" y="990600"/>
            <a:ext cx="6781800" cy="501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 bwMode="auto">
          <a:xfrm>
            <a:off x="6705600" y="1143000"/>
            <a:ext cx="2438400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0" rIns="91440" rtlCol="0">
            <a:spAutoFit/>
          </a:bodyPr>
          <a:lstStyle/>
          <a:p>
            <a:pPr marL="182880" indent="-182880" algn="l" defTabSz="4572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6mD</a:t>
            </a:r>
          </a:p>
          <a:p>
            <a:pPr marL="182880" indent="-182880" algn="l" defTabSz="4572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6hr residence time</a:t>
            </a:r>
          </a:p>
          <a:p>
            <a:pPr marL="182880" indent="-182880" algn="l" defTabSz="457200">
              <a:buFont typeface="Arial" pitchFamily="34" charset="0"/>
              <a:buChar char="•"/>
            </a:pPr>
            <a:endParaRPr lang="en-US" sz="22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82880" indent="-182880" algn="l" defTabSz="457200">
              <a:buFont typeface="Arial" pitchFamily="34" charset="0"/>
              <a:buChar char="•"/>
            </a:pPr>
            <a:endParaRPr lang="en-US" sz="22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82880" indent="-182880" defTabSz="4572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Eq. adsorption on reservoir rock (mg/g rock)</a:t>
            </a:r>
          </a:p>
          <a:p>
            <a:pPr marL="640080" lvl="1" indent="-182880" defTabSz="4572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~ 0.063</a:t>
            </a:r>
          </a:p>
          <a:p>
            <a:pPr marL="640080" lvl="1" indent="-182880" defTabSz="4572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~0.263</a:t>
            </a:r>
          </a:p>
          <a:p>
            <a:pPr marL="182880" indent="-182880" algn="l" defTabSz="457200">
              <a:buFont typeface="Arial" pitchFamily="34" charset="0"/>
              <a:buChar char="•"/>
            </a:pPr>
            <a:endParaRPr lang="en-US" sz="22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82880" indent="-182880" algn="l" defTabSz="457200">
              <a:buFont typeface="Arial" pitchFamily="34" charset="0"/>
              <a:buChar char="•"/>
            </a:pPr>
            <a:endParaRPr lang="en-US" sz="22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82880" indent="-182880" algn="l" defTabSz="457200">
              <a:buFont typeface="Arial" pitchFamily="34" charset="0"/>
              <a:buChar char="•"/>
            </a:pPr>
            <a:endParaRPr lang="en-US" sz="22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82880" indent="-182880" algn="l" defTabSz="457200">
              <a:buFont typeface="Arial" pitchFamily="34" charset="0"/>
              <a:buChar char="•"/>
            </a:pPr>
            <a:endParaRPr lang="en-US" sz="22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82880" indent="-182880" algn="l" defTabSz="457200"/>
            <a:endParaRPr lang="en-US" sz="220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3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adsorption: reservoir core</a:t>
            </a:r>
            <a:endParaRPr lang="en-US" dirty="0"/>
          </a:p>
        </p:txBody>
      </p:sp>
      <p:pic>
        <p:nvPicPr>
          <p:cNvPr id="4" name="Object 26"/>
          <p:cNvPicPr/>
          <p:nvPr/>
        </p:nvPicPr>
        <p:blipFill>
          <a:blip r:embed="rId3" cstate="print"/>
          <a:srcRect t="-212" b="-212"/>
          <a:stretch>
            <a:fillRect/>
          </a:stretch>
        </p:blipFill>
        <p:spPr bwMode="auto">
          <a:xfrm>
            <a:off x="0" y="1143000"/>
            <a:ext cx="6934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 bwMode="auto">
          <a:xfrm>
            <a:off x="6705600" y="1143000"/>
            <a:ext cx="2438400" cy="44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0" rIns="91440" rtlCol="0">
            <a:spAutoFit/>
          </a:bodyPr>
          <a:lstStyle/>
          <a:p>
            <a:pPr marL="182880" indent="-182880" algn="l" defTabSz="4572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15mD</a:t>
            </a:r>
          </a:p>
          <a:p>
            <a:pPr marL="182880" indent="-182880" algn="l" defTabSz="4572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el-GR" sz="2200" dirty="0" smtClean="0">
                <a:solidFill>
                  <a:srgbClr val="000000"/>
                </a:solidFill>
                <a:cs typeface="Arial" pitchFamily="34" charset="0"/>
              </a:rPr>
              <a:t>μ</a:t>
            </a: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m filter</a:t>
            </a:r>
          </a:p>
          <a:p>
            <a:pPr marL="182880" indent="-182880" algn="l" defTabSz="4572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30hr residence time</a:t>
            </a:r>
          </a:p>
          <a:p>
            <a:pPr marL="182880" indent="-182880" algn="l" defTabSz="457200">
              <a:buFont typeface="Arial" pitchFamily="34" charset="0"/>
              <a:buChar char="•"/>
            </a:pPr>
            <a:endParaRPr lang="en-US" sz="22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82880" indent="-182880" algn="l" defTabSz="457200">
              <a:buFont typeface="Arial" pitchFamily="34" charset="0"/>
              <a:buChar char="•"/>
            </a:pPr>
            <a:endParaRPr lang="en-US" sz="22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82880" indent="-182880" defTabSz="4572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Eq. adsorption on reservoir rock </a:t>
            </a:r>
            <a:b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~0.26 mg/g tock</a:t>
            </a:r>
          </a:p>
          <a:p>
            <a:pPr marL="182880" indent="-182880" algn="l" defTabSz="457200">
              <a:buFont typeface="Arial" pitchFamily="34" charset="0"/>
              <a:buChar char="•"/>
            </a:pPr>
            <a:endParaRPr lang="en-US" sz="22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82880" indent="-182880" algn="l" defTabSz="457200">
              <a:buFont typeface="Arial" pitchFamily="34" charset="0"/>
              <a:buChar char="•"/>
            </a:pPr>
            <a:endParaRPr lang="en-US" sz="22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82880" indent="-182880" algn="l" defTabSz="457200">
              <a:buFont typeface="Arial" pitchFamily="34" charset="0"/>
              <a:buChar char="•"/>
            </a:pPr>
            <a:endParaRPr lang="en-US" sz="220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solution gas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grpSp>
        <p:nvGrpSpPr>
          <p:cNvPr id="165" name="Group 164"/>
          <p:cNvGrpSpPr/>
          <p:nvPr/>
        </p:nvGrpSpPr>
        <p:grpSpPr>
          <a:xfrm>
            <a:off x="533400" y="990600"/>
            <a:ext cx="7848600" cy="5343525"/>
            <a:chOff x="533400" y="990600"/>
            <a:chExt cx="7848600" cy="5343525"/>
          </a:xfrm>
        </p:grpSpPr>
        <p:grpSp>
          <p:nvGrpSpPr>
            <p:cNvPr id="4" name="Group 3"/>
            <p:cNvGrpSpPr/>
            <p:nvPr/>
          </p:nvGrpSpPr>
          <p:grpSpPr>
            <a:xfrm>
              <a:off x="533400" y="1295400"/>
              <a:ext cx="1524000" cy="1981200"/>
              <a:chOff x="304800" y="1143000"/>
              <a:chExt cx="1524000" cy="1981200"/>
            </a:xfrm>
          </p:grpSpPr>
          <p:grpSp>
            <p:nvGrpSpPr>
              <p:cNvPr id="5" name="Group 39"/>
              <p:cNvGrpSpPr/>
              <p:nvPr/>
            </p:nvGrpSpPr>
            <p:grpSpPr>
              <a:xfrm>
                <a:off x="990600" y="1143000"/>
                <a:ext cx="838200" cy="1981200"/>
                <a:chOff x="685800" y="1600200"/>
                <a:chExt cx="838200" cy="1981200"/>
              </a:xfrm>
            </p:grpSpPr>
            <p:grpSp>
              <p:nvGrpSpPr>
                <p:cNvPr id="8" name="Group 31"/>
                <p:cNvGrpSpPr/>
                <p:nvPr/>
              </p:nvGrpSpPr>
              <p:grpSpPr>
                <a:xfrm>
                  <a:off x="1143000" y="1981200"/>
                  <a:ext cx="152400" cy="152400"/>
                  <a:chOff x="1828800" y="3200400"/>
                  <a:chExt cx="228600" cy="228600"/>
                </a:xfrm>
                <a:scene3d>
                  <a:camera prst="orthographicFront">
                    <a:rot lat="10800000" lon="0" rev="0"/>
                  </a:camera>
                  <a:lightRig rig="threePt" dir="t"/>
                </a:scene3d>
              </p:grpSpPr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2057400" y="3200400"/>
                    <a:ext cx="0" cy="228600"/>
                  </a:xfrm>
                  <a:prstGeom prst="line">
                    <a:avLst/>
                  </a:prstGeom>
                  <a:ln w="222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rot="5400000">
                    <a:off x="1943100" y="3314700"/>
                    <a:ext cx="0" cy="228600"/>
                  </a:xfrm>
                  <a:prstGeom prst="line">
                    <a:avLst/>
                  </a:prstGeom>
                  <a:ln w="222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 30"/>
                <p:cNvGrpSpPr/>
                <p:nvPr/>
              </p:nvGrpSpPr>
              <p:grpSpPr>
                <a:xfrm>
                  <a:off x="1143000" y="3352800"/>
                  <a:ext cx="152400" cy="152400"/>
                  <a:chOff x="1828800" y="3200400"/>
                  <a:chExt cx="228600" cy="228600"/>
                </a:xfrm>
              </p:grpSpPr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2057400" y="3200400"/>
                    <a:ext cx="0" cy="228600"/>
                  </a:xfrm>
                  <a:prstGeom prst="line">
                    <a:avLst/>
                  </a:prstGeom>
                  <a:ln w="222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rot="5400000">
                    <a:off x="1943100" y="3314700"/>
                    <a:ext cx="0" cy="228600"/>
                  </a:xfrm>
                  <a:prstGeom prst="line">
                    <a:avLst/>
                  </a:prstGeom>
                  <a:ln w="222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" name="Group 5"/>
                <p:cNvGrpSpPr/>
                <p:nvPr/>
              </p:nvGrpSpPr>
              <p:grpSpPr>
                <a:xfrm>
                  <a:off x="914400" y="2057400"/>
                  <a:ext cx="609600" cy="1371600"/>
                  <a:chOff x="685800" y="1447800"/>
                  <a:chExt cx="609600" cy="1676400"/>
                </a:xfrm>
              </p:grpSpPr>
              <p:sp>
                <p:nvSpPr>
                  <p:cNvPr id="26" name="Rectangle 4"/>
                  <p:cNvSpPr/>
                  <p:nvPr/>
                </p:nvSpPr>
                <p:spPr>
                  <a:xfrm>
                    <a:off x="685800" y="1447800"/>
                    <a:ext cx="609600" cy="167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 3"/>
                  <p:cNvSpPr/>
                  <p:nvPr/>
                </p:nvSpPr>
                <p:spPr>
                  <a:xfrm>
                    <a:off x="914400" y="1676400"/>
                    <a:ext cx="152400" cy="12192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" name="Group 13"/>
                <p:cNvGrpSpPr/>
                <p:nvPr/>
              </p:nvGrpSpPr>
              <p:grpSpPr>
                <a:xfrm>
                  <a:off x="1219200" y="1600200"/>
                  <a:ext cx="304800" cy="468868"/>
                  <a:chOff x="1752600" y="1600200"/>
                  <a:chExt cx="304800" cy="468868"/>
                </a:xfrm>
              </p:grpSpPr>
              <p:cxnSp>
                <p:nvCxnSpPr>
                  <p:cNvPr id="22" name="Straight Connector 10"/>
                  <p:cNvCxnSpPr/>
                  <p:nvPr/>
                </p:nvCxnSpPr>
                <p:spPr>
                  <a:xfrm flipV="1">
                    <a:off x="1905000" y="1905000"/>
                    <a:ext cx="0" cy="164068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3" name="Group 8"/>
                  <p:cNvGrpSpPr/>
                  <p:nvPr/>
                </p:nvGrpSpPr>
                <p:grpSpPr>
                  <a:xfrm>
                    <a:off x="1752600" y="1600200"/>
                    <a:ext cx="304800" cy="369332"/>
                    <a:chOff x="1219200" y="1399032"/>
                    <a:chExt cx="304800" cy="369332"/>
                  </a:xfrm>
                </p:grpSpPr>
                <p:sp>
                  <p:nvSpPr>
                    <p:cNvPr id="24" name="Oval 6"/>
                    <p:cNvSpPr/>
                    <p:nvPr/>
                  </p:nvSpPr>
                  <p:spPr>
                    <a:xfrm>
                      <a:off x="1219200" y="1447800"/>
                      <a:ext cx="304800" cy="304800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TextBox 7"/>
                    <p:cNvSpPr txBox="1"/>
                    <p:nvPr/>
                  </p:nvSpPr>
                  <p:spPr>
                    <a:xfrm>
                      <a:off x="1219200" y="1399032"/>
                      <a:ext cx="3048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 smtClean="0"/>
                        <a:t>P</a:t>
                      </a:r>
                      <a:endParaRPr lang="en-US" b="1" dirty="0"/>
                    </a:p>
                  </p:txBody>
                </p:sp>
              </p:grpSp>
            </p:grpSp>
            <p:grpSp>
              <p:nvGrpSpPr>
                <p:cNvPr id="12" name="Group 22"/>
                <p:cNvGrpSpPr/>
                <p:nvPr/>
              </p:nvGrpSpPr>
              <p:grpSpPr>
                <a:xfrm>
                  <a:off x="685800" y="3429000"/>
                  <a:ext cx="457200" cy="152400"/>
                  <a:chOff x="3200400" y="1524000"/>
                  <a:chExt cx="706479" cy="228600"/>
                </a:xfrm>
              </p:grpSpPr>
              <p:cxnSp>
                <p:nvCxnSpPr>
                  <p:cNvPr id="18" name="Straight Connector 17"/>
                  <p:cNvCxnSpPr/>
                  <p:nvPr/>
                </p:nvCxnSpPr>
                <p:spPr>
                  <a:xfrm rot="1200000">
                    <a:off x="3200400" y="1635321"/>
                    <a:ext cx="685800" cy="0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rot="-1200000">
                    <a:off x="3221079" y="1635321"/>
                    <a:ext cx="685800" cy="0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3200401" y="1558747"/>
                    <a:ext cx="0" cy="164592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3886196" y="1524000"/>
                    <a:ext cx="0" cy="228600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Group 34"/>
                <p:cNvGrpSpPr/>
                <p:nvPr/>
              </p:nvGrpSpPr>
              <p:grpSpPr>
                <a:xfrm>
                  <a:off x="685800" y="1905000"/>
                  <a:ext cx="457200" cy="152400"/>
                  <a:chOff x="3200400" y="1524000"/>
                  <a:chExt cx="706479" cy="228600"/>
                </a:xfrm>
              </p:grpSpPr>
              <p:cxnSp>
                <p:nvCxnSpPr>
                  <p:cNvPr id="14" name="Straight Connector 13"/>
                  <p:cNvCxnSpPr/>
                  <p:nvPr/>
                </p:nvCxnSpPr>
                <p:spPr>
                  <a:xfrm rot="1200000">
                    <a:off x="3200400" y="1635321"/>
                    <a:ext cx="685800" cy="0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 rot="-1200000">
                    <a:off x="3221079" y="1635321"/>
                    <a:ext cx="685800" cy="0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3200401" y="1558747"/>
                    <a:ext cx="0" cy="164592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3886196" y="1524000"/>
                    <a:ext cx="0" cy="228600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" name="TextBox 5"/>
              <p:cNvSpPr txBox="1"/>
              <p:nvPr/>
            </p:nvSpPr>
            <p:spPr>
              <a:xfrm>
                <a:off x="304800" y="1219200"/>
                <a:ext cx="762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500" b="1" dirty="0" smtClean="0"/>
                  <a:t>Gas</a:t>
                </a:r>
                <a:endParaRPr lang="en-US" sz="1500" b="1" dirty="0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>
                <a:off x="533400" y="1524000"/>
                <a:ext cx="457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3810000" y="990600"/>
              <a:ext cx="1524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/>
                <a:t>Make live oil</a:t>
              </a:r>
              <a:endParaRPr lang="en-US" u="sng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581400" y="1295400"/>
              <a:ext cx="1295400" cy="1981200"/>
              <a:chOff x="533400" y="1143000"/>
              <a:chExt cx="1295400" cy="1981200"/>
            </a:xfrm>
          </p:grpSpPr>
          <p:grpSp>
            <p:nvGrpSpPr>
              <p:cNvPr id="34" name="Group 39"/>
              <p:cNvGrpSpPr/>
              <p:nvPr/>
            </p:nvGrpSpPr>
            <p:grpSpPr>
              <a:xfrm>
                <a:off x="990600" y="1143000"/>
                <a:ext cx="838200" cy="1981200"/>
                <a:chOff x="685800" y="1600200"/>
                <a:chExt cx="838200" cy="1981200"/>
              </a:xfrm>
            </p:grpSpPr>
            <p:grpSp>
              <p:nvGrpSpPr>
                <p:cNvPr id="40" name="Group 31"/>
                <p:cNvGrpSpPr/>
                <p:nvPr/>
              </p:nvGrpSpPr>
              <p:grpSpPr>
                <a:xfrm>
                  <a:off x="1143000" y="1981200"/>
                  <a:ext cx="152400" cy="152400"/>
                  <a:chOff x="1828800" y="3200400"/>
                  <a:chExt cx="228600" cy="228600"/>
                </a:xfrm>
                <a:scene3d>
                  <a:camera prst="orthographicFront">
                    <a:rot lat="10800000" lon="0" rev="0"/>
                  </a:camera>
                  <a:lightRig rig="threePt" dir="t"/>
                </a:scene3d>
              </p:grpSpPr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2057400" y="3200400"/>
                    <a:ext cx="0" cy="228600"/>
                  </a:xfrm>
                  <a:prstGeom prst="line">
                    <a:avLst/>
                  </a:prstGeom>
                  <a:ln w="222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 rot="5400000">
                    <a:off x="1943100" y="3314700"/>
                    <a:ext cx="0" cy="228600"/>
                  </a:xfrm>
                  <a:prstGeom prst="line">
                    <a:avLst/>
                  </a:prstGeom>
                  <a:ln w="222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" name="Group 30"/>
                <p:cNvGrpSpPr/>
                <p:nvPr/>
              </p:nvGrpSpPr>
              <p:grpSpPr>
                <a:xfrm>
                  <a:off x="1143000" y="3352800"/>
                  <a:ext cx="152400" cy="152400"/>
                  <a:chOff x="1828800" y="3200400"/>
                  <a:chExt cx="228600" cy="228600"/>
                </a:xfrm>
              </p:grpSpPr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2057400" y="3200400"/>
                    <a:ext cx="0" cy="228600"/>
                  </a:xfrm>
                  <a:prstGeom prst="line">
                    <a:avLst/>
                  </a:prstGeom>
                  <a:ln w="222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rot="5400000">
                    <a:off x="1943100" y="3314700"/>
                    <a:ext cx="0" cy="228600"/>
                  </a:xfrm>
                  <a:prstGeom prst="line">
                    <a:avLst/>
                  </a:prstGeom>
                  <a:ln w="222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" name="Group 5"/>
                <p:cNvGrpSpPr/>
                <p:nvPr/>
              </p:nvGrpSpPr>
              <p:grpSpPr>
                <a:xfrm>
                  <a:off x="914400" y="2057400"/>
                  <a:ext cx="609600" cy="1371600"/>
                  <a:chOff x="685800" y="1447800"/>
                  <a:chExt cx="609600" cy="1676400"/>
                </a:xfrm>
              </p:grpSpPr>
              <p:sp>
                <p:nvSpPr>
                  <p:cNvPr id="58" name="Rectangle 57"/>
                  <p:cNvSpPr/>
                  <p:nvPr/>
                </p:nvSpPr>
                <p:spPr>
                  <a:xfrm>
                    <a:off x="685800" y="1447800"/>
                    <a:ext cx="609600" cy="167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914400" y="1676400"/>
                    <a:ext cx="152400" cy="12192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" name="Group 13"/>
                <p:cNvGrpSpPr/>
                <p:nvPr/>
              </p:nvGrpSpPr>
              <p:grpSpPr>
                <a:xfrm>
                  <a:off x="1219200" y="1600200"/>
                  <a:ext cx="304800" cy="468868"/>
                  <a:chOff x="1752600" y="1600200"/>
                  <a:chExt cx="304800" cy="468868"/>
                </a:xfrm>
              </p:grpSpPr>
              <p:cxnSp>
                <p:nvCxnSpPr>
                  <p:cNvPr id="54" name="Straight Connector 10"/>
                  <p:cNvCxnSpPr/>
                  <p:nvPr/>
                </p:nvCxnSpPr>
                <p:spPr>
                  <a:xfrm flipV="1">
                    <a:off x="1905000" y="1905000"/>
                    <a:ext cx="0" cy="164068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5" name="Group 8"/>
                  <p:cNvGrpSpPr/>
                  <p:nvPr/>
                </p:nvGrpSpPr>
                <p:grpSpPr>
                  <a:xfrm>
                    <a:off x="1752600" y="1600200"/>
                    <a:ext cx="304800" cy="369332"/>
                    <a:chOff x="1219200" y="1399032"/>
                    <a:chExt cx="304800" cy="369332"/>
                  </a:xfrm>
                </p:grpSpPr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1219200" y="1447800"/>
                      <a:ext cx="304800" cy="304800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TextBox 56"/>
                    <p:cNvSpPr txBox="1"/>
                    <p:nvPr/>
                  </p:nvSpPr>
                  <p:spPr>
                    <a:xfrm>
                      <a:off x="1219200" y="1399032"/>
                      <a:ext cx="3048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 smtClean="0"/>
                        <a:t>P</a:t>
                      </a:r>
                      <a:endParaRPr lang="en-US" b="1" dirty="0"/>
                    </a:p>
                  </p:txBody>
                </p:sp>
              </p:grpSp>
            </p:grpSp>
            <p:grpSp>
              <p:nvGrpSpPr>
                <p:cNvPr id="44" name="Group 22"/>
                <p:cNvGrpSpPr/>
                <p:nvPr/>
              </p:nvGrpSpPr>
              <p:grpSpPr>
                <a:xfrm>
                  <a:off x="685800" y="3429000"/>
                  <a:ext cx="457200" cy="152400"/>
                  <a:chOff x="3200400" y="1524000"/>
                  <a:chExt cx="706479" cy="228600"/>
                </a:xfrm>
              </p:grpSpPr>
              <p:cxnSp>
                <p:nvCxnSpPr>
                  <p:cNvPr id="50" name="Straight Connector 49"/>
                  <p:cNvCxnSpPr/>
                  <p:nvPr/>
                </p:nvCxnSpPr>
                <p:spPr>
                  <a:xfrm rot="1200000">
                    <a:off x="3200400" y="1635321"/>
                    <a:ext cx="685800" cy="0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 rot="-1200000">
                    <a:off x="3221079" y="1635321"/>
                    <a:ext cx="685800" cy="0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3200401" y="1558747"/>
                    <a:ext cx="0" cy="164592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3886196" y="1524000"/>
                    <a:ext cx="0" cy="228600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Group 34"/>
                <p:cNvGrpSpPr/>
                <p:nvPr/>
              </p:nvGrpSpPr>
              <p:grpSpPr>
                <a:xfrm>
                  <a:off x="685800" y="1905000"/>
                  <a:ext cx="457200" cy="152400"/>
                  <a:chOff x="3200400" y="1524000"/>
                  <a:chExt cx="706479" cy="228600"/>
                </a:xfrm>
              </p:grpSpPr>
              <p:cxnSp>
                <p:nvCxnSpPr>
                  <p:cNvPr id="46" name="Straight Connector 45"/>
                  <p:cNvCxnSpPr/>
                  <p:nvPr/>
                </p:nvCxnSpPr>
                <p:spPr>
                  <a:xfrm rot="1200000">
                    <a:off x="3200400" y="1635321"/>
                    <a:ext cx="685800" cy="0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 rot="-1200000">
                    <a:off x="3221079" y="1635321"/>
                    <a:ext cx="685800" cy="0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3200401" y="1558747"/>
                    <a:ext cx="0" cy="164592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3886196" y="1524000"/>
                    <a:ext cx="0" cy="228600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5" name="TextBox 34"/>
              <p:cNvSpPr txBox="1"/>
              <p:nvPr/>
            </p:nvSpPr>
            <p:spPr>
              <a:xfrm>
                <a:off x="533400" y="1219200"/>
                <a:ext cx="5334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 smtClean="0"/>
                  <a:t>Gas</a:t>
                </a:r>
                <a:endParaRPr lang="en-US" sz="1500" b="1" dirty="0"/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533400" y="1524000"/>
                <a:ext cx="457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/>
              <p:cNvSpPr/>
              <p:nvPr/>
            </p:nvSpPr>
            <p:spPr>
              <a:xfrm>
                <a:off x="1447800" y="2386584"/>
                <a:ext cx="152400" cy="381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09600" y="2343835"/>
                <a:ext cx="5334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 smtClean="0"/>
                  <a:t>Oil</a:t>
                </a:r>
                <a:endParaRPr lang="en-US" sz="1500" b="1" dirty="0"/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990600" y="2514600"/>
                <a:ext cx="457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/>
            <p:cNvSpPr txBox="1"/>
            <p:nvPr/>
          </p:nvSpPr>
          <p:spPr>
            <a:xfrm>
              <a:off x="838200" y="9906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/>
                <a:t>Purge cell of air</a:t>
              </a:r>
              <a:endParaRPr lang="en-US" u="sng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324600" y="990600"/>
              <a:ext cx="2057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/>
                <a:t>Inject surf. solution</a:t>
              </a:r>
              <a:endParaRPr lang="en-US" u="sng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6248400" y="1295400"/>
              <a:ext cx="1371600" cy="1981200"/>
              <a:chOff x="6248400" y="1295400"/>
              <a:chExt cx="1371600" cy="1981200"/>
            </a:xfrm>
          </p:grpSpPr>
          <p:grpSp>
            <p:nvGrpSpPr>
              <p:cNvPr id="67" name="Group 212"/>
              <p:cNvGrpSpPr/>
              <p:nvPr/>
            </p:nvGrpSpPr>
            <p:grpSpPr>
              <a:xfrm>
                <a:off x="6781800" y="1295400"/>
                <a:ext cx="838200" cy="1981200"/>
                <a:chOff x="6781800" y="1447800"/>
                <a:chExt cx="838200" cy="1981200"/>
              </a:xfrm>
            </p:grpSpPr>
            <p:grpSp>
              <p:nvGrpSpPr>
                <p:cNvPr id="70" name="Group 146"/>
                <p:cNvGrpSpPr/>
                <p:nvPr/>
              </p:nvGrpSpPr>
              <p:grpSpPr>
                <a:xfrm>
                  <a:off x="6781800" y="1447800"/>
                  <a:ext cx="838200" cy="1981200"/>
                  <a:chOff x="990600" y="1143000"/>
                  <a:chExt cx="838200" cy="1981200"/>
                </a:xfrm>
              </p:grpSpPr>
              <p:grpSp>
                <p:nvGrpSpPr>
                  <p:cNvPr id="72" name="Group 39"/>
                  <p:cNvGrpSpPr/>
                  <p:nvPr/>
                </p:nvGrpSpPr>
                <p:grpSpPr>
                  <a:xfrm>
                    <a:off x="990600" y="1143000"/>
                    <a:ext cx="838200" cy="1981200"/>
                    <a:chOff x="685800" y="1600200"/>
                    <a:chExt cx="838200" cy="1981200"/>
                  </a:xfrm>
                </p:grpSpPr>
                <p:grpSp>
                  <p:nvGrpSpPr>
                    <p:cNvPr id="74" name="Group 31"/>
                    <p:cNvGrpSpPr/>
                    <p:nvPr/>
                  </p:nvGrpSpPr>
                  <p:grpSpPr>
                    <a:xfrm>
                      <a:off x="1143000" y="1981200"/>
                      <a:ext cx="152400" cy="152400"/>
                      <a:chOff x="1828800" y="3200400"/>
                      <a:chExt cx="228600" cy="228600"/>
                    </a:xfrm>
                    <a:scene3d>
                      <a:camera prst="orthographicFront">
                        <a:rot lat="10800000" lon="0" rev="0"/>
                      </a:camera>
                      <a:lightRig rig="threePt" dir="t"/>
                    </a:scene3d>
                  </p:grpSpPr>
                  <p:cxnSp>
                    <p:nvCxnSpPr>
                      <p:cNvPr id="96" name="Straight Connector 95"/>
                      <p:cNvCxnSpPr/>
                      <p:nvPr/>
                    </p:nvCxnSpPr>
                    <p:spPr>
                      <a:xfrm>
                        <a:off x="2057400" y="3200400"/>
                        <a:ext cx="0" cy="228600"/>
                      </a:xfrm>
                      <a:prstGeom prst="line">
                        <a:avLst/>
                      </a:prstGeom>
                      <a:ln w="2222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" name="Straight Connector 96"/>
                      <p:cNvCxnSpPr/>
                      <p:nvPr/>
                    </p:nvCxnSpPr>
                    <p:spPr>
                      <a:xfrm rot="5400000">
                        <a:off x="1943100" y="3314700"/>
                        <a:ext cx="0" cy="228600"/>
                      </a:xfrm>
                      <a:prstGeom prst="line">
                        <a:avLst/>
                      </a:prstGeom>
                      <a:ln w="2222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75" name="Group 30"/>
                    <p:cNvGrpSpPr/>
                    <p:nvPr/>
                  </p:nvGrpSpPr>
                  <p:grpSpPr>
                    <a:xfrm>
                      <a:off x="1143000" y="3352800"/>
                      <a:ext cx="152400" cy="152400"/>
                      <a:chOff x="1828800" y="3200400"/>
                      <a:chExt cx="228600" cy="228600"/>
                    </a:xfrm>
                  </p:grpSpPr>
                  <p:cxnSp>
                    <p:nvCxnSpPr>
                      <p:cNvPr id="94" name="Straight Connector 93"/>
                      <p:cNvCxnSpPr/>
                      <p:nvPr/>
                    </p:nvCxnSpPr>
                    <p:spPr>
                      <a:xfrm>
                        <a:off x="2057400" y="3200400"/>
                        <a:ext cx="0" cy="228600"/>
                      </a:xfrm>
                      <a:prstGeom prst="line">
                        <a:avLst/>
                      </a:prstGeom>
                      <a:ln w="2222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" name="Straight Connector 94"/>
                      <p:cNvCxnSpPr/>
                      <p:nvPr/>
                    </p:nvCxnSpPr>
                    <p:spPr>
                      <a:xfrm rot="5400000">
                        <a:off x="1943100" y="3314700"/>
                        <a:ext cx="0" cy="228600"/>
                      </a:xfrm>
                      <a:prstGeom prst="line">
                        <a:avLst/>
                      </a:prstGeom>
                      <a:ln w="2222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76" name="Group 5"/>
                    <p:cNvGrpSpPr/>
                    <p:nvPr/>
                  </p:nvGrpSpPr>
                  <p:grpSpPr>
                    <a:xfrm>
                      <a:off x="914400" y="2057400"/>
                      <a:ext cx="609600" cy="1371600"/>
                      <a:chOff x="685800" y="1447800"/>
                      <a:chExt cx="609600" cy="1676400"/>
                    </a:xfrm>
                  </p:grpSpPr>
                  <p:sp>
                    <p:nvSpPr>
                      <p:cNvPr id="92" name="Rectangle 91"/>
                      <p:cNvSpPr/>
                      <p:nvPr/>
                    </p:nvSpPr>
                    <p:spPr>
                      <a:xfrm>
                        <a:off x="685800" y="1447800"/>
                        <a:ext cx="609600" cy="16764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Rectangle 92"/>
                      <p:cNvSpPr/>
                      <p:nvPr/>
                    </p:nvSpPr>
                    <p:spPr>
                      <a:xfrm>
                        <a:off x="914400" y="1676400"/>
                        <a:ext cx="152400" cy="1219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13"/>
                    <p:cNvGrpSpPr/>
                    <p:nvPr/>
                  </p:nvGrpSpPr>
                  <p:grpSpPr>
                    <a:xfrm>
                      <a:off x="1219200" y="1600200"/>
                      <a:ext cx="304800" cy="468868"/>
                      <a:chOff x="1752600" y="1600200"/>
                      <a:chExt cx="304800" cy="468868"/>
                    </a:xfrm>
                  </p:grpSpPr>
                  <p:cxnSp>
                    <p:nvCxnSpPr>
                      <p:cNvPr id="88" name="Straight Connector 10"/>
                      <p:cNvCxnSpPr/>
                      <p:nvPr/>
                    </p:nvCxnSpPr>
                    <p:spPr>
                      <a:xfrm flipV="1">
                        <a:off x="1905000" y="1905000"/>
                        <a:ext cx="0" cy="164068"/>
                      </a:xfrm>
                      <a:prstGeom prst="line">
                        <a:avLst/>
                      </a:prstGeom>
                      <a:ln w="22225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89" name="Group 8"/>
                      <p:cNvGrpSpPr/>
                      <p:nvPr/>
                    </p:nvGrpSpPr>
                    <p:grpSpPr>
                      <a:xfrm>
                        <a:off x="1752600" y="1600200"/>
                        <a:ext cx="304800" cy="369332"/>
                        <a:chOff x="1219200" y="1399032"/>
                        <a:chExt cx="304800" cy="369332"/>
                      </a:xfrm>
                    </p:grpSpPr>
                    <p:sp>
                      <p:nvSpPr>
                        <p:cNvPr id="90" name="Oval 89"/>
                        <p:cNvSpPr/>
                        <p:nvPr/>
                      </p:nvSpPr>
                      <p:spPr>
                        <a:xfrm>
                          <a:off x="1219200" y="1447800"/>
                          <a:ext cx="304800" cy="304800"/>
                        </a:xfrm>
                        <a:prstGeom prst="ellipse">
                          <a:avLst/>
                        </a:prstGeom>
                        <a:solidFill>
                          <a:schemeClr val="bg2"/>
                        </a:solidFill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1" name="TextBox 90"/>
                        <p:cNvSpPr txBox="1"/>
                        <p:nvPr/>
                      </p:nvSpPr>
                      <p:spPr>
                        <a:xfrm>
                          <a:off x="1219200" y="1399032"/>
                          <a:ext cx="30480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b="1" dirty="0" smtClean="0"/>
                            <a:t>P</a:t>
                          </a:r>
                          <a:endParaRPr lang="en-US" b="1" dirty="0"/>
                        </a:p>
                      </p:txBody>
                    </p:sp>
                  </p:grpSp>
                </p:grpSp>
                <p:grpSp>
                  <p:nvGrpSpPr>
                    <p:cNvPr id="78" name="Group 22"/>
                    <p:cNvGrpSpPr/>
                    <p:nvPr/>
                  </p:nvGrpSpPr>
                  <p:grpSpPr>
                    <a:xfrm>
                      <a:off x="685800" y="3429000"/>
                      <a:ext cx="457200" cy="152400"/>
                      <a:chOff x="3200400" y="1524000"/>
                      <a:chExt cx="706479" cy="228600"/>
                    </a:xfrm>
                  </p:grpSpPr>
                  <p:cxnSp>
                    <p:nvCxnSpPr>
                      <p:cNvPr id="84" name="Straight Connector 83"/>
                      <p:cNvCxnSpPr/>
                      <p:nvPr/>
                    </p:nvCxnSpPr>
                    <p:spPr>
                      <a:xfrm rot="1200000">
                        <a:off x="3200400" y="1635321"/>
                        <a:ext cx="685800" cy="0"/>
                      </a:xfrm>
                      <a:prstGeom prst="line">
                        <a:avLst/>
                      </a:prstGeom>
                      <a:ln w="2222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Straight Connector 84"/>
                      <p:cNvCxnSpPr/>
                      <p:nvPr/>
                    </p:nvCxnSpPr>
                    <p:spPr>
                      <a:xfrm rot="-1200000">
                        <a:off x="3221079" y="1635321"/>
                        <a:ext cx="685800" cy="0"/>
                      </a:xfrm>
                      <a:prstGeom prst="line">
                        <a:avLst/>
                      </a:prstGeom>
                      <a:ln w="2222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" name="Straight Connector 85"/>
                      <p:cNvCxnSpPr/>
                      <p:nvPr/>
                    </p:nvCxnSpPr>
                    <p:spPr>
                      <a:xfrm>
                        <a:off x="3200401" y="1558747"/>
                        <a:ext cx="0" cy="164592"/>
                      </a:xfrm>
                      <a:prstGeom prst="line">
                        <a:avLst/>
                      </a:prstGeom>
                      <a:ln w="2222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" name="Straight Connector 86"/>
                      <p:cNvCxnSpPr/>
                      <p:nvPr/>
                    </p:nvCxnSpPr>
                    <p:spPr>
                      <a:xfrm>
                        <a:off x="3886196" y="1524000"/>
                        <a:ext cx="0" cy="228600"/>
                      </a:xfrm>
                      <a:prstGeom prst="line">
                        <a:avLst/>
                      </a:prstGeom>
                      <a:ln w="2222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79" name="Group 34"/>
                    <p:cNvGrpSpPr/>
                    <p:nvPr/>
                  </p:nvGrpSpPr>
                  <p:grpSpPr>
                    <a:xfrm>
                      <a:off x="685800" y="1905000"/>
                      <a:ext cx="457200" cy="152400"/>
                      <a:chOff x="3200400" y="1524000"/>
                      <a:chExt cx="706479" cy="228600"/>
                    </a:xfrm>
                  </p:grpSpPr>
                  <p:cxnSp>
                    <p:nvCxnSpPr>
                      <p:cNvPr id="80" name="Straight Connector 79"/>
                      <p:cNvCxnSpPr/>
                      <p:nvPr/>
                    </p:nvCxnSpPr>
                    <p:spPr>
                      <a:xfrm rot="1200000">
                        <a:off x="3200400" y="1635321"/>
                        <a:ext cx="685800" cy="0"/>
                      </a:xfrm>
                      <a:prstGeom prst="line">
                        <a:avLst/>
                      </a:prstGeom>
                      <a:ln w="2222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Straight Connector 80"/>
                      <p:cNvCxnSpPr/>
                      <p:nvPr/>
                    </p:nvCxnSpPr>
                    <p:spPr>
                      <a:xfrm rot="-1200000">
                        <a:off x="3221079" y="1635321"/>
                        <a:ext cx="685800" cy="0"/>
                      </a:xfrm>
                      <a:prstGeom prst="line">
                        <a:avLst/>
                      </a:prstGeom>
                      <a:ln w="2222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Straight Connector 81"/>
                      <p:cNvCxnSpPr/>
                      <p:nvPr/>
                    </p:nvCxnSpPr>
                    <p:spPr>
                      <a:xfrm>
                        <a:off x="3200401" y="1558747"/>
                        <a:ext cx="0" cy="164592"/>
                      </a:xfrm>
                      <a:prstGeom prst="line">
                        <a:avLst/>
                      </a:prstGeom>
                      <a:ln w="2222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" name="Straight Connector 82"/>
                      <p:cNvCxnSpPr/>
                      <p:nvPr/>
                    </p:nvCxnSpPr>
                    <p:spPr>
                      <a:xfrm>
                        <a:off x="3886196" y="1524000"/>
                        <a:ext cx="0" cy="228600"/>
                      </a:xfrm>
                      <a:prstGeom prst="line">
                        <a:avLst/>
                      </a:prstGeom>
                      <a:ln w="2222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73" name="Rectangle 72"/>
                  <p:cNvSpPr/>
                  <p:nvPr/>
                </p:nvSpPr>
                <p:spPr>
                  <a:xfrm>
                    <a:off x="1447800" y="1972056"/>
                    <a:ext cx="152400" cy="381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1" name="Rectangle 70"/>
                <p:cNvSpPr/>
                <p:nvPr/>
              </p:nvSpPr>
              <p:spPr>
                <a:xfrm>
                  <a:off x="7239000" y="2688336"/>
                  <a:ext cx="152400" cy="3810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8" name="TextBox 67"/>
              <p:cNvSpPr txBox="1"/>
              <p:nvPr/>
            </p:nvSpPr>
            <p:spPr>
              <a:xfrm>
                <a:off x="6248400" y="2810319"/>
                <a:ext cx="685800" cy="466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500" b="1" dirty="0" smtClean="0"/>
                  <a:t>Surf.</a:t>
                </a:r>
                <a:br>
                  <a:rPr lang="en-US" sz="1500" b="1" dirty="0" smtClean="0"/>
                </a:br>
                <a:r>
                  <a:rPr lang="en-US" sz="1500" b="1" dirty="0" smtClean="0"/>
                  <a:t>soln.</a:t>
                </a:r>
                <a:endParaRPr lang="en-US" sz="1500" b="1" dirty="0"/>
              </a:p>
            </p:txBody>
          </p:sp>
          <p:cxnSp>
            <p:nvCxnSpPr>
              <p:cNvPr id="69" name="Straight Arrow Connector 68"/>
              <p:cNvCxnSpPr/>
              <p:nvPr/>
            </p:nvCxnSpPr>
            <p:spPr>
              <a:xfrm>
                <a:off x="6324600" y="3200400"/>
                <a:ext cx="457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TextBox 97"/>
            <p:cNvSpPr txBox="1"/>
            <p:nvPr/>
          </p:nvSpPr>
          <p:spPr>
            <a:xfrm>
              <a:off x="6324600" y="3810000"/>
              <a:ext cx="2057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/>
                <a:t>Inc. temp. to 30°C</a:t>
              </a:r>
              <a:endParaRPr lang="en-US" u="sng" dirty="0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6781800" y="4114800"/>
              <a:ext cx="838200" cy="1981200"/>
              <a:chOff x="6781800" y="1447800"/>
              <a:chExt cx="838200" cy="1981200"/>
            </a:xfrm>
          </p:grpSpPr>
          <p:grpSp>
            <p:nvGrpSpPr>
              <p:cNvPr id="100" name="Group 146"/>
              <p:cNvGrpSpPr/>
              <p:nvPr/>
            </p:nvGrpSpPr>
            <p:grpSpPr>
              <a:xfrm>
                <a:off x="6781800" y="1447800"/>
                <a:ext cx="838200" cy="1981200"/>
                <a:chOff x="990600" y="1143000"/>
                <a:chExt cx="838200" cy="1981200"/>
              </a:xfrm>
            </p:grpSpPr>
            <p:grpSp>
              <p:nvGrpSpPr>
                <p:cNvPr id="102" name="Group 39"/>
                <p:cNvGrpSpPr/>
                <p:nvPr/>
              </p:nvGrpSpPr>
              <p:grpSpPr>
                <a:xfrm>
                  <a:off x="990600" y="1143000"/>
                  <a:ext cx="838200" cy="1981200"/>
                  <a:chOff x="685800" y="1600200"/>
                  <a:chExt cx="838200" cy="1981200"/>
                </a:xfrm>
              </p:grpSpPr>
              <p:grpSp>
                <p:nvGrpSpPr>
                  <p:cNvPr id="104" name="Group 31"/>
                  <p:cNvGrpSpPr/>
                  <p:nvPr/>
                </p:nvGrpSpPr>
                <p:grpSpPr>
                  <a:xfrm>
                    <a:off x="1143000" y="1981200"/>
                    <a:ext cx="152400" cy="152400"/>
                    <a:chOff x="1828800" y="3200400"/>
                    <a:chExt cx="228600" cy="228600"/>
                  </a:xfrm>
                  <a:scene3d>
                    <a:camera prst="orthographicFront">
                      <a:rot lat="10800000" lon="0" rev="0"/>
                    </a:camera>
                    <a:lightRig rig="threePt" dir="t"/>
                  </a:scene3d>
                </p:grpSpPr>
                <p:cxnSp>
                  <p:nvCxnSpPr>
                    <p:cNvPr id="126" name="Straight Connector 125"/>
                    <p:cNvCxnSpPr/>
                    <p:nvPr/>
                  </p:nvCxnSpPr>
                  <p:spPr>
                    <a:xfrm>
                      <a:off x="2057400" y="3200400"/>
                      <a:ext cx="0" cy="228600"/>
                    </a:xfrm>
                    <a:prstGeom prst="line">
                      <a:avLst/>
                    </a:prstGeom>
                    <a:ln w="2222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Straight Connector 126"/>
                    <p:cNvCxnSpPr/>
                    <p:nvPr/>
                  </p:nvCxnSpPr>
                  <p:spPr>
                    <a:xfrm rot="5400000">
                      <a:off x="1943100" y="3314700"/>
                      <a:ext cx="0" cy="228600"/>
                    </a:xfrm>
                    <a:prstGeom prst="line">
                      <a:avLst/>
                    </a:prstGeom>
                    <a:ln w="2222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5" name="Group 30"/>
                  <p:cNvGrpSpPr/>
                  <p:nvPr/>
                </p:nvGrpSpPr>
                <p:grpSpPr>
                  <a:xfrm>
                    <a:off x="1143000" y="3352800"/>
                    <a:ext cx="152400" cy="152400"/>
                    <a:chOff x="1828800" y="3200400"/>
                    <a:chExt cx="228600" cy="228600"/>
                  </a:xfrm>
                </p:grpSpPr>
                <p:cxnSp>
                  <p:nvCxnSpPr>
                    <p:cNvPr id="124" name="Straight Connector 123"/>
                    <p:cNvCxnSpPr/>
                    <p:nvPr/>
                  </p:nvCxnSpPr>
                  <p:spPr>
                    <a:xfrm>
                      <a:off x="2057400" y="3200400"/>
                      <a:ext cx="0" cy="228600"/>
                    </a:xfrm>
                    <a:prstGeom prst="line">
                      <a:avLst/>
                    </a:prstGeom>
                    <a:ln w="2222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Straight Connector 124"/>
                    <p:cNvCxnSpPr/>
                    <p:nvPr/>
                  </p:nvCxnSpPr>
                  <p:spPr>
                    <a:xfrm rot="5400000">
                      <a:off x="1943100" y="3314700"/>
                      <a:ext cx="0" cy="228600"/>
                    </a:xfrm>
                    <a:prstGeom prst="line">
                      <a:avLst/>
                    </a:prstGeom>
                    <a:ln w="2222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6" name="Group 5"/>
                  <p:cNvGrpSpPr/>
                  <p:nvPr/>
                </p:nvGrpSpPr>
                <p:grpSpPr>
                  <a:xfrm>
                    <a:off x="914400" y="2057400"/>
                    <a:ext cx="609600" cy="1371600"/>
                    <a:chOff x="685800" y="1447800"/>
                    <a:chExt cx="609600" cy="1676400"/>
                  </a:xfrm>
                </p:grpSpPr>
                <p:sp>
                  <p:nvSpPr>
                    <p:cNvPr id="122" name="Rectangle 121"/>
                    <p:cNvSpPr/>
                    <p:nvPr/>
                  </p:nvSpPr>
                  <p:spPr>
                    <a:xfrm>
                      <a:off x="685800" y="1447800"/>
                      <a:ext cx="609600" cy="16764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3" name="Rectangle 122"/>
                    <p:cNvSpPr/>
                    <p:nvPr/>
                  </p:nvSpPr>
                  <p:spPr>
                    <a:xfrm>
                      <a:off x="914400" y="1676400"/>
                      <a:ext cx="152400" cy="1219200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7" name="Group 13"/>
                  <p:cNvGrpSpPr/>
                  <p:nvPr/>
                </p:nvGrpSpPr>
                <p:grpSpPr>
                  <a:xfrm>
                    <a:off x="1219200" y="1600200"/>
                    <a:ext cx="304800" cy="468868"/>
                    <a:chOff x="1752600" y="1600200"/>
                    <a:chExt cx="304800" cy="468868"/>
                  </a:xfrm>
                </p:grpSpPr>
                <p:cxnSp>
                  <p:nvCxnSpPr>
                    <p:cNvPr id="118" name="Straight Connector 10"/>
                    <p:cNvCxnSpPr/>
                    <p:nvPr/>
                  </p:nvCxnSpPr>
                  <p:spPr>
                    <a:xfrm flipV="1">
                      <a:off x="1905000" y="1905000"/>
                      <a:ext cx="0" cy="164068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9" name="Group 8"/>
                    <p:cNvGrpSpPr/>
                    <p:nvPr/>
                  </p:nvGrpSpPr>
                  <p:grpSpPr>
                    <a:xfrm>
                      <a:off x="1752600" y="1600200"/>
                      <a:ext cx="304800" cy="369332"/>
                      <a:chOff x="1219200" y="1399032"/>
                      <a:chExt cx="304800" cy="369332"/>
                    </a:xfrm>
                  </p:grpSpPr>
                  <p:sp>
                    <p:nvSpPr>
                      <p:cNvPr id="120" name="Oval 119"/>
                      <p:cNvSpPr/>
                      <p:nvPr/>
                    </p:nvSpPr>
                    <p:spPr>
                      <a:xfrm>
                        <a:off x="1219200" y="1447800"/>
                        <a:ext cx="304800" cy="304800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1" name="TextBox 120"/>
                      <p:cNvSpPr txBox="1"/>
                      <p:nvPr/>
                    </p:nvSpPr>
                    <p:spPr>
                      <a:xfrm>
                        <a:off x="1219200" y="1399032"/>
                        <a:ext cx="30480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b="1" dirty="0" smtClean="0"/>
                          <a:t>P</a:t>
                        </a:r>
                        <a:endParaRPr lang="en-US" b="1" dirty="0"/>
                      </a:p>
                    </p:txBody>
                  </p:sp>
                </p:grpSp>
              </p:grpSp>
              <p:grpSp>
                <p:nvGrpSpPr>
                  <p:cNvPr id="108" name="Group 22"/>
                  <p:cNvGrpSpPr/>
                  <p:nvPr/>
                </p:nvGrpSpPr>
                <p:grpSpPr>
                  <a:xfrm>
                    <a:off x="685800" y="3429000"/>
                    <a:ext cx="457200" cy="152400"/>
                    <a:chOff x="3200400" y="1524000"/>
                    <a:chExt cx="706479" cy="228600"/>
                  </a:xfrm>
                </p:grpSpPr>
                <p:cxnSp>
                  <p:nvCxnSpPr>
                    <p:cNvPr id="114" name="Straight Connector 113"/>
                    <p:cNvCxnSpPr/>
                    <p:nvPr/>
                  </p:nvCxnSpPr>
                  <p:spPr>
                    <a:xfrm rot="1200000">
                      <a:off x="3200400" y="1635321"/>
                      <a:ext cx="685800" cy="0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Straight Connector 114"/>
                    <p:cNvCxnSpPr/>
                    <p:nvPr/>
                  </p:nvCxnSpPr>
                  <p:spPr>
                    <a:xfrm rot="-1200000">
                      <a:off x="3221079" y="1635321"/>
                      <a:ext cx="685800" cy="0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Straight Connector 115"/>
                    <p:cNvCxnSpPr/>
                    <p:nvPr/>
                  </p:nvCxnSpPr>
                  <p:spPr>
                    <a:xfrm>
                      <a:off x="3200401" y="1558747"/>
                      <a:ext cx="0" cy="164592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Straight Connector 116"/>
                    <p:cNvCxnSpPr/>
                    <p:nvPr/>
                  </p:nvCxnSpPr>
                  <p:spPr>
                    <a:xfrm>
                      <a:off x="3886196" y="1524000"/>
                      <a:ext cx="0" cy="228600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9" name="Group 34"/>
                  <p:cNvGrpSpPr/>
                  <p:nvPr/>
                </p:nvGrpSpPr>
                <p:grpSpPr>
                  <a:xfrm>
                    <a:off x="685800" y="1905000"/>
                    <a:ext cx="457200" cy="152400"/>
                    <a:chOff x="3200400" y="1524000"/>
                    <a:chExt cx="706479" cy="228600"/>
                  </a:xfrm>
                </p:grpSpPr>
                <p:cxnSp>
                  <p:nvCxnSpPr>
                    <p:cNvPr id="110" name="Straight Connector 109"/>
                    <p:cNvCxnSpPr/>
                    <p:nvPr/>
                  </p:nvCxnSpPr>
                  <p:spPr>
                    <a:xfrm rot="1200000">
                      <a:off x="3200400" y="1635321"/>
                      <a:ext cx="685800" cy="0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Straight Connector 110"/>
                    <p:cNvCxnSpPr/>
                    <p:nvPr/>
                  </p:nvCxnSpPr>
                  <p:spPr>
                    <a:xfrm rot="-1200000">
                      <a:off x="3221079" y="1635321"/>
                      <a:ext cx="685800" cy="0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Straight Connector 111"/>
                    <p:cNvCxnSpPr/>
                    <p:nvPr/>
                  </p:nvCxnSpPr>
                  <p:spPr>
                    <a:xfrm>
                      <a:off x="3200401" y="1558747"/>
                      <a:ext cx="0" cy="164592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Straight Connector 112"/>
                    <p:cNvCxnSpPr/>
                    <p:nvPr/>
                  </p:nvCxnSpPr>
                  <p:spPr>
                    <a:xfrm>
                      <a:off x="3886196" y="1524000"/>
                      <a:ext cx="0" cy="228600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03" name="Rectangle 102"/>
                <p:cNvSpPr/>
                <p:nvPr/>
              </p:nvSpPr>
              <p:spPr>
                <a:xfrm>
                  <a:off x="1447800" y="1972056"/>
                  <a:ext cx="152400" cy="381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1" name="Rectangle 100"/>
              <p:cNvSpPr/>
              <p:nvPr/>
            </p:nvSpPr>
            <p:spPr>
              <a:xfrm>
                <a:off x="7239000" y="2688336"/>
                <a:ext cx="152400" cy="381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>
              <a:off x="3581400" y="3810000"/>
              <a:ext cx="2057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/>
                <a:t>Hand mix sample</a:t>
              </a:r>
              <a:endParaRPr lang="en-US" u="sng" dirty="0"/>
            </a:p>
          </p:txBody>
        </p:sp>
        <p:pic>
          <p:nvPicPr>
            <p:cNvPr id="12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95700" y="4114800"/>
              <a:ext cx="1866900" cy="2219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" name="TextBox 129"/>
            <p:cNvSpPr txBox="1"/>
            <p:nvPr/>
          </p:nvSpPr>
          <p:spPr>
            <a:xfrm>
              <a:off x="762000" y="3810000"/>
              <a:ext cx="2057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/>
                <a:t>Observe phases</a:t>
              </a:r>
              <a:endParaRPr lang="en-US" u="sng" dirty="0"/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1219200" y="4114800"/>
              <a:ext cx="838200" cy="1981200"/>
              <a:chOff x="6781800" y="1447800"/>
              <a:chExt cx="838200" cy="1981200"/>
            </a:xfrm>
          </p:grpSpPr>
          <p:grpSp>
            <p:nvGrpSpPr>
              <p:cNvPr id="132" name="Group 146"/>
              <p:cNvGrpSpPr/>
              <p:nvPr/>
            </p:nvGrpSpPr>
            <p:grpSpPr>
              <a:xfrm>
                <a:off x="6781800" y="1447800"/>
                <a:ext cx="838200" cy="1981200"/>
                <a:chOff x="990600" y="1143000"/>
                <a:chExt cx="838200" cy="1981200"/>
              </a:xfrm>
            </p:grpSpPr>
            <p:grpSp>
              <p:nvGrpSpPr>
                <p:cNvPr id="134" name="Group 39"/>
                <p:cNvGrpSpPr/>
                <p:nvPr/>
              </p:nvGrpSpPr>
              <p:grpSpPr>
                <a:xfrm>
                  <a:off x="990600" y="1143000"/>
                  <a:ext cx="838200" cy="1981200"/>
                  <a:chOff x="685800" y="1600200"/>
                  <a:chExt cx="838200" cy="1981200"/>
                </a:xfrm>
              </p:grpSpPr>
              <p:grpSp>
                <p:nvGrpSpPr>
                  <p:cNvPr id="136" name="Group 31"/>
                  <p:cNvGrpSpPr/>
                  <p:nvPr/>
                </p:nvGrpSpPr>
                <p:grpSpPr>
                  <a:xfrm>
                    <a:off x="1143000" y="1981200"/>
                    <a:ext cx="152400" cy="152400"/>
                    <a:chOff x="1828800" y="3200400"/>
                    <a:chExt cx="228600" cy="228600"/>
                  </a:xfrm>
                  <a:scene3d>
                    <a:camera prst="orthographicFront">
                      <a:rot lat="10800000" lon="0" rev="0"/>
                    </a:camera>
                    <a:lightRig rig="threePt" dir="t"/>
                  </a:scene3d>
                </p:grpSpPr>
                <p:cxnSp>
                  <p:nvCxnSpPr>
                    <p:cNvPr id="158" name="Straight Connector 157"/>
                    <p:cNvCxnSpPr/>
                    <p:nvPr/>
                  </p:nvCxnSpPr>
                  <p:spPr>
                    <a:xfrm>
                      <a:off x="2057400" y="3200400"/>
                      <a:ext cx="0" cy="228600"/>
                    </a:xfrm>
                    <a:prstGeom prst="line">
                      <a:avLst/>
                    </a:prstGeom>
                    <a:ln w="2222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Straight Connector 158"/>
                    <p:cNvCxnSpPr/>
                    <p:nvPr/>
                  </p:nvCxnSpPr>
                  <p:spPr>
                    <a:xfrm rot="5400000">
                      <a:off x="1943100" y="3314700"/>
                      <a:ext cx="0" cy="228600"/>
                    </a:xfrm>
                    <a:prstGeom prst="line">
                      <a:avLst/>
                    </a:prstGeom>
                    <a:ln w="2222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7" name="Group 30"/>
                  <p:cNvGrpSpPr/>
                  <p:nvPr/>
                </p:nvGrpSpPr>
                <p:grpSpPr>
                  <a:xfrm>
                    <a:off x="1143000" y="3352800"/>
                    <a:ext cx="152400" cy="152400"/>
                    <a:chOff x="1828800" y="3200400"/>
                    <a:chExt cx="228600" cy="228600"/>
                  </a:xfrm>
                </p:grpSpPr>
                <p:cxnSp>
                  <p:nvCxnSpPr>
                    <p:cNvPr id="156" name="Straight Connector 155"/>
                    <p:cNvCxnSpPr/>
                    <p:nvPr/>
                  </p:nvCxnSpPr>
                  <p:spPr>
                    <a:xfrm>
                      <a:off x="2057400" y="3200400"/>
                      <a:ext cx="0" cy="228600"/>
                    </a:xfrm>
                    <a:prstGeom prst="line">
                      <a:avLst/>
                    </a:prstGeom>
                    <a:ln w="2222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Straight Connector 156"/>
                    <p:cNvCxnSpPr/>
                    <p:nvPr/>
                  </p:nvCxnSpPr>
                  <p:spPr>
                    <a:xfrm rot="5400000">
                      <a:off x="1943100" y="3314700"/>
                      <a:ext cx="0" cy="228600"/>
                    </a:xfrm>
                    <a:prstGeom prst="line">
                      <a:avLst/>
                    </a:prstGeom>
                    <a:ln w="2222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8" name="Group 5"/>
                  <p:cNvGrpSpPr/>
                  <p:nvPr/>
                </p:nvGrpSpPr>
                <p:grpSpPr>
                  <a:xfrm>
                    <a:off x="914400" y="2057400"/>
                    <a:ext cx="609600" cy="1371600"/>
                    <a:chOff x="685800" y="1447800"/>
                    <a:chExt cx="609600" cy="1676400"/>
                  </a:xfrm>
                </p:grpSpPr>
                <p:sp>
                  <p:nvSpPr>
                    <p:cNvPr id="154" name="Rectangle 153"/>
                    <p:cNvSpPr/>
                    <p:nvPr/>
                  </p:nvSpPr>
                  <p:spPr>
                    <a:xfrm>
                      <a:off x="685800" y="1447800"/>
                      <a:ext cx="609600" cy="16764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 154"/>
                    <p:cNvSpPr/>
                    <p:nvPr/>
                  </p:nvSpPr>
                  <p:spPr>
                    <a:xfrm>
                      <a:off x="914400" y="1676400"/>
                      <a:ext cx="152400" cy="1219200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" name="Group 13"/>
                  <p:cNvGrpSpPr/>
                  <p:nvPr/>
                </p:nvGrpSpPr>
                <p:grpSpPr>
                  <a:xfrm>
                    <a:off x="1219200" y="1600200"/>
                    <a:ext cx="304800" cy="468868"/>
                    <a:chOff x="1752600" y="1600200"/>
                    <a:chExt cx="304800" cy="468868"/>
                  </a:xfrm>
                </p:grpSpPr>
                <p:cxnSp>
                  <p:nvCxnSpPr>
                    <p:cNvPr id="150" name="Straight Connector 10"/>
                    <p:cNvCxnSpPr/>
                    <p:nvPr/>
                  </p:nvCxnSpPr>
                  <p:spPr>
                    <a:xfrm flipV="1">
                      <a:off x="1905000" y="1905000"/>
                      <a:ext cx="0" cy="164068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51" name="Group 8"/>
                    <p:cNvGrpSpPr/>
                    <p:nvPr/>
                  </p:nvGrpSpPr>
                  <p:grpSpPr>
                    <a:xfrm>
                      <a:off x="1752600" y="1600200"/>
                      <a:ext cx="304800" cy="369332"/>
                      <a:chOff x="1219200" y="1399032"/>
                      <a:chExt cx="304800" cy="369332"/>
                    </a:xfrm>
                  </p:grpSpPr>
                  <p:sp>
                    <p:nvSpPr>
                      <p:cNvPr id="152" name="Oval 151"/>
                      <p:cNvSpPr/>
                      <p:nvPr/>
                    </p:nvSpPr>
                    <p:spPr>
                      <a:xfrm>
                        <a:off x="1219200" y="1447800"/>
                        <a:ext cx="304800" cy="304800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" name="TextBox 152"/>
                      <p:cNvSpPr txBox="1"/>
                      <p:nvPr/>
                    </p:nvSpPr>
                    <p:spPr>
                      <a:xfrm>
                        <a:off x="1219200" y="1399032"/>
                        <a:ext cx="30480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b="1" dirty="0" smtClean="0"/>
                          <a:t>P</a:t>
                        </a:r>
                        <a:endParaRPr lang="en-US" b="1" dirty="0"/>
                      </a:p>
                    </p:txBody>
                  </p:sp>
                </p:grpSp>
              </p:grpSp>
              <p:grpSp>
                <p:nvGrpSpPr>
                  <p:cNvPr id="140" name="Group 22"/>
                  <p:cNvGrpSpPr/>
                  <p:nvPr/>
                </p:nvGrpSpPr>
                <p:grpSpPr>
                  <a:xfrm>
                    <a:off x="685800" y="3429000"/>
                    <a:ext cx="457200" cy="152400"/>
                    <a:chOff x="3200400" y="1524000"/>
                    <a:chExt cx="706479" cy="228600"/>
                  </a:xfrm>
                </p:grpSpPr>
                <p:cxnSp>
                  <p:nvCxnSpPr>
                    <p:cNvPr id="146" name="Straight Connector 145"/>
                    <p:cNvCxnSpPr/>
                    <p:nvPr/>
                  </p:nvCxnSpPr>
                  <p:spPr>
                    <a:xfrm rot="1200000">
                      <a:off x="3200400" y="1635321"/>
                      <a:ext cx="685800" cy="0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Straight Connector 146"/>
                    <p:cNvCxnSpPr/>
                    <p:nvPr/>
                  </p:nvCxnSpPr>
                  <p:spPr>
                    <a:xfrm rot="-1200000">
                      <a:off x="3221079" y="1635321"/>
                      <a:ext cx="685800" cy="0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Straight Connector 147"/>
                    <p:cNvCxnSpPr/>
                    <p:nvPr/>
                  </p:nvCxnSpPr>
                  <p:spPr>
                    <a:xfrm>
                      <a:off x="3200401" y="1558747"/>
                      <a:ext cx="0" cy="164592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Straight Connector 148"/>
                    <p:cNvCxnSpPr/>
                    <p:nvPr/>
                  </p:nvCxnSpPr>
                  <p:spPr>
                    <a:xfrm>
                      <a:off x="3886196" y="1524000"/>
                      <a:ext cx="0" cy="228600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1" name="Group 34"/>
                  <p:cNvGrpSpPr/>
                  <p:nvPr/>
                </p:nvGrpSpPr>
                <p:grpSpPr>
                  <a:xfrm>
                    <a:off x="685800" y="1905000"/>
                    <a:ext cx="457200" cy="152400"/>
                    <a:chOff x="3200400" y="1524000"/>
                    <a:chExt cx="706479" cy="228600"/>
                  </a:xfrm>
                </p:grpSpPr>
                <p:cxnSp>
                  <p:nvCxnSpPr>
                    <p:cNvPr id="142" name="Straight Connector 141"/>
                    <p:cNvCxnSpPr/>
                    <p:nvPr/>
                  </p:nvCxnSpPr>
                  <p:spPr>
                    <a:xfrm rot="1200000">
                      <a:off x="3200400" y="1635321"/>
                      <a:ext cx="685800" cy="0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" name="Straight Connector 142"/>
                    <p:cNvCxnSpPr/>
                    <p:nvPr/>
                  </p:nvCxnSpPr>
                  <p:spPr>
                    <a:xfrm rot="-1200000">
                      <a:off x="3221079" y="1635321"/>
                      <a:ext cx="685800" cy="0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Straight Connector 143"/>
                    <p:cNvCxnSpPr/>
                    <p:nvPr/>
                  </p:nvCxnSpPr>
                  <p:spPr>
                    <a:xfrm>
                      <a:off x="3200401" y="1558747"/>
                      <a:ext cx="0" cy="164592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" name="Straight Connector 144"/>
                    <p:cNvCxnSpPr/>
                    <p:nvPr/>
                  </p:nvCxnSpPr>
                  <p:spPr>
                    <a:xfrm>
                      <a:off x="3886196" y="1524000"/>
                      <a:ext cx="0" cy="228600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35" name="Rectangle 134"/>
                <p:cNvSpPr/>
                <p:nvPr/>
              </p:nvSpPr>
              <p:spPr>
                <a:xfrm>
                  <a:off x="1447800" y="1972056"/>
                  <a:ext cx="152400" cy="381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3" name="Rectangle 132"/>
              <p:cNvSpPr/>
              <p:nvPr/>
            </p:nvSpPr>
            <p:spPr>
              <a:xfrm>
                <a:off x="7239000" y="2688336"/>
                <a:ext cx="152400" cy="381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0" name="Straight Arrow Connector 159"/>
            <p:cNvCxnSpPr/>
            <p:nvPr/>
          </p:nvCxnSpPr>
          <p:spPr>
            <a:xfrm>
              <a:off x="2514600" y="2284414"/>
              <a:ext cx="1143000" cy="1587"/>
            </a:xfrm>
            <a:prstGeom prst="straightConnector1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/>
            <p:nvPr/>
          </p:nvCxnSpPr>
          <p:spPr>
            <a:xfrm>
              <a:off x="5334000" y="2284413"/>
              <a:ext cx="1143000" cy="1587"/>
            </a:xfrm>
            <a:prstGeom prst="straightConnector1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>
              <a:off x="7041673" y="3626327"/>
              <a:ext cx="548640" cy="1587"/>
            </a:xfrm>
            <a:prstGeom prst="straightConnector1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 rot="10800000">
              <a:off x="5638800" y="5180013"/>
              <a:ext cx="1143000" cy="1587"/>
            </a:xfrm>
            <a:prstGeom prst="straightConnector1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 rot="10800000">
              <a:off x="2514601" y="5181600"/>
              <a:ext cx="1143000" cy="1587"/>
            </a:xfrm>
            <a:prstGeom prst="straightConnector1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 oil @ 30</a:t>
            </a:r>
            <a:r>
              <a:rPr lang="en-US" spc="-2000" dirty="0" smtClean="0"/>
              <a:t>°</a:t>
            </a:r>
            <a:r>
              <a:rPr lang="en-US" dirty="0" smtClean="0"/>
              <a:t>C: TDS-13A/S3 90/10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90235"/>
            <a:ext cx="3628740" cy="4200965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8850" y="1982656"/>
            <a:ext cx="4944150" cy="36130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381000" y="1066800"/>
            <a:ext cx="37338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0" rIns="91440" rtlCol="0">
            <a:spAutoFit/>
          </a:bodyPr>
          <a:lstStyle/>
          <a:p>
            <a:pPr marL="182880" indent="-182880" algn="l" defTabSz="457200"/>
            <a:r>
              <a:rPr lang="en-US" sz="2200" baseline="0" dirty="0" smtClean="0">
                <a:solidFill>
                  <a:srgbClr val="000000"/>
                </a:solidFill>
                <a:cs typeface="Arial" pitchFamily="34" charset="0"/>
              </a:rPr>
              <a:t>1wt% TDS-13A/S3</a:t>
            </a: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 90/10</a:t>
            </a:r>
            <a:endParaRPr lang="en-US" sz="2200" baseline="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oil @ 30</a:t>
            </a:r>
            <a:r>
              <a:rPr lang="en-US" spc="-2000" dirty="0" smtClean="0"/>
              <a:t>°</a:t>
            </a:r>
            <a:r>
              <a:rPr lang="en-US" dirty="0" smtClean="0"/>
              <a:t>C: Ethane 50psi</a:t>
            </a:r>
            <a:endParaRPr lang="en-US" dirty="0"/>
          </a:p>
        </p:txBody>
      </p:sp>
      <p:pic>
        <p:nvPicPr>
          <p:cNvPr id="4" name="Picture 3" descr="ethane 5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318152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675346"/>
            <a:ext cx="5334000" cy="38888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 bwMode="auto">
          <a:xfrm>
            <a:off x="4114800" y="1066800"/>
            <a:ext cx="37338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0" rIns="91440" rtlCol="0">
            <a:spAutoFit/>
          </a:bodyPr>
          <a:lstStyle/>
          <a:p>
            <a:pPr marL="182880" indent="-182880" algn="l" defTabSz="457200"/>
            <a:r>
              <a:rPr lang="en-US" sz="2200" baseline="0" dirty="0" smtClean="0">
                <a:solidFill>
                  <a:srgbClr val="000000"/>
                </a:solidFill>
                <a:cs typeface="Arial" pitchFamily="34" charset="0"/>
              </a:rPr>
              <a:t>1wt% TDS-13A/S3</a:t>
            </a: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 90/10</a:t>
            </a:r>
            <a:endParaRPr lang="en-US" sz="2200" baseline="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oil: comparison of gases</a:t>
            </a:r>
            <a:endParaRPr lang="en-US" dirty="0"/>
          </a:p>
        </p:txBody>
      </p:sp>
      <p:pic>
        <p:nvPicPr>
          <p:cNvPr id="4" name="Object 22"/>
          <p:cNvPicPr>
            <a:picLocks noChangeAspect="1"/>
          </p:cNvPicPr>
          <p:nvPr/>
        </p:nvPicPr>
        <p:blipFill>
          <a:blip r:embed="rId3" cstate="print"/>
          <a:srcRect t="-212" b="-212"/>
          <a:stretch>
            <a:fillRect/>
          </a:stretch>
        </p:blipFill>
        <p:spPr bwMode="auto">
          <a:xfrm>
            <a:off x="0" y="1171450"/>
            <a:ext cx="6982712" cy="5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 bwMode="auto">
          <a:xfrm>
            <a:off x="6705600" y="1143000"/>
            <a:ext cx="2438400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0" rIns="91440" rtlCol="0">
            <a:spAutoFit/>
          </a:bodyPr>
          <a:lstStyle/>
          <a:p>
            <a:pPr marL="182880" indent="-182880" algn="l" defTabSz="457200"/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Change in optimal salinity</a:t>
            </a:r>
          </a:p>
          <a:p>
            <a:pPr marL="182880" indent="-182880" algn="l" defTabSz="4572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Methane</a:t>
            </a:r>
            <a:b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~  -2%/100psi</a:t>
            </a:r>
          </a:p>
          <a:p>
            <a:pPr marL="182880" indent="-182880" algn="l" defTabSz="4572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CO</a:t>
            </a:r>
            <a:r>
              <a:rPr lang="en-US" sz="2200" baseline="-25000" dirty="0" smtClean="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  </a:t>
            </a:r>
            <a:b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~ -11%/100psi</a:t>
            </a:r>
          </a:p>
          <a:p>
            <a:pPr marL="182880" indent="-182880" algn="l" defTabSz="4572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Ethane</a:t>
            </a:r>
            <a:b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~ -46%/100psi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600200" y="914400"/>
            <a:ext cx="37338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0" rIns="91440" rtlCol="0">
            <a:spAutoFit/>
          </a:bodyPr>
          <a:lstStyle/>
          <a:p>
            <a:pPr marL="182880" indent="-182880" algn="l" defTabSz="457200"/>
            <a:r>
              <a:rPr lang="en-US" sz="2200" baseline="0" dirty="0" smtClean="0">
                <a:solidFill>
                  <a:srgbClr val="000000"/>
                </a:solidFill>
                <a:cs typeface="Arial" pitchFamily="34" charset="0"/>
              </a:rPr>
              <a:t>1wt% TDS-13A/S3</a:t>
            </a: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 90/10</a:t>
            </a:r>
            <a:endParaRPr lang="en-US" sz="2200" baseline="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TDS-13A: C</a:t>
            </a:r>
            <a:r>
              <a:rPr lang="en-US" baseline="-25000" dirty="0" smtClean="0"/>
              <a:t>13</a:t>
            </a:r>
            <a:r>
              <a:rPr lang="en-US" dirty="0" smtClean="0"/>
              <a:t>13PO Sulfate</a:t>
            </a:r>
          </a:p>
          <a:p>
            <a:pPr lvl="1"/>
            <a:r>
              <a:rPr lang="en-US" dirty="0" smtClean="0"/>
              <a:t>Optimal salinity close to reservoir salinity (~11,000ppm TDS) @ @ 25</a:t>
            </a:r>
            <a:r>
              <a:rPr lang="en-US" spc="-2000" dirty="0" smtClean="0"/>
              <a:t>°</a:t>
            </a:r>
            <a:r>
              <a:rPr lang="en-US" dirty="0" smtClean="0"/>
              <a:t>C</a:t>
            </a:r>
          </a:p>
          <a:p>
            <a:pPr lvl="1"/>
            <a:r>
              <a:rPr lang="en-US" dirty="0" smtClean="0"/>
              <a:t>Oil </a:t>
            </a:r>
            <a:r>
              <a:rPr lang="en-US" dirty="0" err="1" smtClean="0"/>
              <a:t>solubilization</a:t>
            </a:r>
            <a:r>
              <a:rPr lang="en-US" dirty="0" smtClean="0"/>
              <a:t> parameter ~8 @ reservoir salinity</a:t>
            </a:r>
          </a:p>
          <a:p>
            <a:pPr lvl="1"/>
            <a:r>
              <a:rPr lang="en-US" dirty="0" smtClean="0"/>
              <a:t>Good oil recovery in </a:t>
            </a:r>
            <a:r>
              <a:rPr lang="en-US" dirty="0" err="1" smtClean="0"/>
              <a:t>imbibition</a:t>
            </a:r>
            <a:r>
              <a:rPr lang="en-US" dirty="0" smtClean="0"/>
              <a:t> ~75% for 0.5wt%</a:t>
            </a:r>
          </a:p>
          <a:p>
            <a:endParaRPr lang="en-US" dirty="0" smtClean="0"/>
          </a:p>
          <a:p>
            <a:r>
              <a:rPr lang="en-US" dirty="0" smtClean="0"/>
              <a:t>TAC blend (TDS-13A/A6/C8 60:10:30) + EGBE (4:1)</a:t>
            </a:r>
          </a:p>
          <a:p>
            <a:pPr lvl="1"/>
            <a:r>
              <a:rPr lang="it-IT" sz="1800" dirty="0" smtClean="0"/>
              <a:t>A6: C</a:t>
            </a:r>
            <a:r>
              <a:rPr lang="it-IT" sz="1800" baseline="-25000" dirty="0" smtClean="0"/>
              <a:t>16-18</a:t>
            </a:r>
            <a:r>
              <a:rPr lang="it-IT" sz="1800" dirty="0" smtClean="0"/>
              <a:t> branched alkyl xylene sulfonate</a:t>
            </a:r>
          </a:p>
          <a:p>
            <a:pPr lvl="1"/>
            <a:r>
              <a:rPr lang="it-IT" sz="1800" dirty="0" smtClean="0"/>
              <a:t>C8: C</a:t>
            </a:r>
            <a:r>
              <a:rPr lang="it-IT" sz="1800" baseline="-25000" dirty="0" smtClean="0"/>
              <a:t>8-10</a:t>
            </a:r>
            <a:r>
              <a:rPr lang="it-IT" sz="1800" dirty="0" smtClean="0"/>
              <a:t> branched alkyl benzene sulfonate</a:t>
            </a:r>
            <a:endParaRPr lang="en-US" sz="1800" dirty="0" smtClean="0"/>
          </a:p>
          <a:p>
            <a:pPr lvl="1"/>
            <a:r>
              <a:rPr lang="en-US" dirty="0" smtClean="0"/>
              <a:t>@ 1wt% TAC blend – oil recovery in </a:t>
            </a:r>
            <a:r>
              <a:rPr lang="en-US" dirty="0" err="1" smtClean="0"/>
              <a:t>imbibition</a:t>
            </a:r>
            <a:r>
              <a:rPr lang="en-US" dirty="0" smtClean="0"/>
              <a:t> good ~70%</a:t>
            </a:r>
          </a:p>
          <a:p>
            <a:pPr lvl="1"/>
            <a:r>
              <a:rPr lang="en-US" dirty="0" smtClean="0"/>
              <a:t>Phase behavior Type II with dilution</a:t>
            </a:r>
          </a:p>
          <a:p>
            <a:pPr lvl="1"/>
            <a:r>
              <a:rPr lang="en-US" dirty="0" smtClean="0"/>
              <a:t> Eq. adsorption ~ 0.8mg/g rock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Adsorption of TDS-13A</a:t>
            </a:r>
          </a:p>
          <a:p>
            <a:pPr lvl="1"/>
            <a:r>
              <a:rPr lang="en-US" dirty="0" smtClean="0"/>
              <a:t>Static (~0.34mg/g) and dynamic (~0.26mg/g) comparable.</a:t>
            </a:r>
          </a:p>
          <a:p>
            <a:pPr lvl="1"/>
            <a:r>
              <a:rPr lang="en-US" dirty="0" smtClean="0"/>
              <a:t>Dynamic adsorption</a:t>
            </a:r>
          </a:p>
          <a:p>
            <a:pPr lvl="2"/>
            <a:r>
              <a:rPr lang="en-US" dirty="0" smtClean="0"/>
              <a:t>Effluent concentration reached only ~80% injected</a:t>
            </a:r>
          </a:p>
          <a:p>
            <a:pPr lvl="2"/>
            <a:r>
              <a:rPr lang="en-US" dirty="0" smtClean="0"/>
              <a:t>Pressure across core increased</a:t>
            </a:r>
          </a:p>
          <a:p>
            <a:endParaRPr lang="en-US" dirty="0" smtClean="0"/>
          </a:p>
          <a:p>
            <a:r>
              <a:rPr lang="en-US" dirty="0" smtClean="0"/>
              <a:t>Effect of solution gas: decrease in optimal salinity </a:t>
            </a:r>
          </a:p>
          <a:p>
            <a:pPr lvl="1"/>
            <a:r>
              <a:rPr lang="en-US" dirty="0" smtClean="0"/>
              <a:t>Methane ~ 2%/100psi</a:t>
            </a:r>
          </a:p>
          <a:p>
            <a:pPr lvl="1"/>
            <a:r>
              <a:rPr lang="en-US" dirty="0" smtClean="0"/>
              <a:t>Ethane ~ 46%/100psi</a:t>
            </a:r>
          </a:p>
          <a:p>
            <a:pPr lvl="1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~ 11%/100psi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 txBox="1">
            <a:spLocks/>
          </p:cNvSpPr>
          <p:nvPr/>
        </p:nvSpPr>
        <p:spPr bwMode="auto">
          <a:xfrm>
            <a:off x="228600" y="15240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Acknowledgements / Thank You / Questions</a:t>
            </a:r>
          </a:p>
        </p:txBody>
      </p:sp>
      <p:sp>
        <p:nvSpPr>
          <p:cNvPr id="8194" name="Title 8"/>
          <p:cNvSpPr txBox="1">
            <a:spLocks/>
          </p:cNvSpPr>
          <p:nvPr/>
        </p:nvSpPr>
        <p:spPr bwMode="auto">
          <a:xfrm>
            <a:off x="304800" y="2514600"/>
            <a:ext cx="861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rgbClr val="FFFFFF"/>
                </a:solidFill>
                <a:latin typeface="Calibri" pitchFamily="34" charset="0"/>
              </a:rPr>
              <a:t>Slide </a:t>
            </a:r>
            <a:fld id="{535CD86B-313A-45EC-B4EE-989377B7A232}" type="slidenum">
              <a:rPr lang="en-US" sz="1200" b="1">
                <a:solidFill>
                  <a:srgbClr val="FFFFFF"/>
                </a:solidFill>
                <a:latin typeface="Calibri" pitchFamily="34" charset="0"/>
              </a:rPr>
              <a:pPr algn="r"/>
              <a:t>29</a:t>
            </a:fld>
            <a:endParaRPr lang="en-US" sz="1200" b="1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Surfactant EOR :carbonate reservoirs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Carbonate reservoir are usually</a:t>
            </a:r>
          </a:p>
          <a:p>
            <a:pPr lvl="1"/>
            <a:r>
              <a:rPr lang="en-US" dirty="0" smtClean="0"/>
              <a:t>Fractured</a:t>
            </a:r>
          </a:p>
          <a:p>
            <a:pPr lvl="1"/>
            <a:r>
              <a:rPr lang="en-US" dirty="0" smtClean="0"/>
              <a:t>Oil – mixed wet rock</a:t>
            </a:r>
          </a:p>
          <a:p>
            <a:r>
              <a:rPr lang="en-US" dirty="0" smtClean="0"/>
              <a:t>Effectiveness of forced displacement methods</a:t>
            </a:r>
          </a:p>
          <a:p>
            <a:pPr lvl="1"/>
            <a:r>
              <a:rPr lang="en-US" dirty="0" smtClean="0"/>
              <a:t>Injected fluids bypass oil-rich matrix</a:t>
            </a:r>
          </a:p>
          <a:p>
            <a:pPr lvl="1"/>
            <a:r>
              <a:rPr lang="en-US" dirty="0" smtClean="0"/>
              <a:t>40 – 50% OOIP not produced</a:t>
            </a:r>
          </a:p>
          <a:p>
            <a:r>
              <a:rPr lang="en-US" dirty="0" smtClean="0"/>
              <a:t>Surfactants for fractured carbonate reservoirs</a:t>
            </a:r>
          </a:p>
          <a:p>
            <a:pPr lvl="1"/>
            <a:r>
              <a:rPr lang="en-US" dirty="0" smtClean="0"/>
              <a:t>Recover oil from matrix</a:t>
            </a:r>
          </a:p>
          <a:p>
            <a:pPr lvl="2"/>
            <a:r>
              <a:rPr lang="en-US" dirty="0" smtClean="0"/>
              <a:t>Interfacial tension (IFT) reduction</a:t>
            </a:r>
          </a:p>
          <a:p>
            <a:pPr lvl="2"/>
            <a:r>
              <a:rPr lang="en-US" dirty="0" err="1" smtClean="0"/>
              <a:t>Wettability</a:t>
            </a:r>
            <a:r>
              <a:rPr lang="en-US" dirty="0" smtClean="0"/>
              <a:t> alteration to water wet </a:t>
            </a:r>
          </a:p>
          <a:p>
            <a:pPr lvl="1"/>
            <a:r>
              <a:rPr lang="en-US" dirty="0" smtClean="0"/>
              <a:t>Improve fluid distribution in fracture network</a:t>
            </a:r>
          </a:p>
          <a:p>
            <a:pPr lvl="2"/>
            <a:r>
              <a:rPr lang="en-US" dirty="0" smtClean="0"/>
              <a:t>Foam mobility control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4343400"/>
            <a:ext cx="39624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Solubility of gases normalized by methane solubility </a:t>
            </a:r>
            <a:br>
              <a:rPr lang="en-US" dirty="0" smtClean="0"/>
            </a:br>
            <a:r>
              <a:rPr lang="en-US" dirty="0" smtClean="0"/>
              <a:t>(mol </a:t>
            </a:r>
            <a:r>
              <a:rPr lang="en-US" dirty="0" err="1" smtClean="0"/>
              <a:t>frac</a:t>
            </a:r>
            <a:r>
              <a:rPr lang="en-US" dirty="0" smtClean="0"/>
              <a:t>/mol </a:t>
            </a:r>
            <a:r>
              <a:rPr lang="en-US" dirty="0" err="1" smtClean="0"/>
              <a:t>frac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2971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Ethane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N-</a:t>
                      </a:r>
                      <a:r>
                        <a:rPr lang="en-US" dirty="0" err="1" smtClean="0"/>
                        <a:t>alkanes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N-alkyl benzenes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Surfactant flood: Desirable characteristics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Reduce IFT (order of 10</a:t>
            </a:r>
            <a:r>
              <a:rPr lang="en-US" baseline="30000" dirty="0" smtClean="0"/>
              <a:t>-2</a:t>
            </a:r>
            <a:r>
              <a:rPr lang="en-US" dirty="0" smtClean="0"/>
              <a:t> </a:t>
            </a:r>
            <a:r>
              <a:rPr lang="en-US" dirty="0" err="1" smtClean="0"/>
              <a:t>mN</a:t>
            </a:r>
            <a:r>
              <a:rPr lang="en-US" dirty="0" smtClean="0"/>
              <a:t>/m)</a:t>
            </a:r>
          </a:p>
          <a:p>
            <a:r>
              <a:rPr lang="en-US" dirty="0" smtClean="0"/>
              <a:t>Alter </a:t>
            </a:r>
            <a:r>
              <a:rPr lang="en-US" dirty="0" err="1" smtClean="0"/>
              <a:t>wettability</a:t>
            </a:r>
            <a:r>
              <a:rPr lang="en-US" dirty="0" smtClean="0"/>
              <a:t> to water wet</a:t>
            </a:r>
          </a:p>
          <a:p>
            <a:r>
              <a:rPr lang="en-US" dirty="0" smtClean="0"/>
              <a:t>Good mobility control</a:t>
            </a:r>
          </a:p>
          <a:p>
            <a:r>
              <a:rPr lang="en-US" dirty="0" smtClean="0"/>
              <a:t>Solubility in injection and reservoir brine</a:t>
            </a:r>
          </a:p>
          <a:p>
            <a:r>
              <a:rPr lang="en-US" dirty="0" smtClean="0"/>
              <a:t>Tolerance to divalent ions</a:t>
            </a:r>
          </a:p>
          <a:p>
            <a:r>
              <a:rPr lang="en-US" dirty="0" smtClean="0"/>
              <a:t>Low adsorption on reservoir rock (chemical cost)</a:t>
            </a:r>
          </a:p>
          <a:p>
            <a:r>
              <a:rPr lang="en-US" dirty="0" smtClean="0"/>
              <a:t>Avoid generation of viscous phases </a:t>
            </a:r>
          </a:p>
          <a:p>
            <a:r>
              <a:rPr lang="en-US" dirty="0" smtClean="0"/>
              <a:t>Surfactant-oil-brine phase behavior stay in Type I regime</a:t>
            </a:r>
          </a:p>
          <a:p>
            <a:r>
              <a:rPr lang="en-US" dirty="0" smtClean="0"/>
              <a:t>Easy separation of oil from produced emulsions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9600" y="1676400"/>
            <a:ext cx="6324600" cy="3078480"/>
            <a:chOff x="609600" y="1676400"/>
            <a:chExt cx="6324600" cy="307848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09600" y="1676400"/>
              <a:ext cx="3962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85800" y="2112264"/>
              <a:ext cx="2819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85800" y="4754880"/>
              <a:ext cx="6248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Salinity</a:t>
            </a:r>
          </a:p>
          <a:p>
            <a:pPr lvl="1"/>
            <a:r>
              <a:rPr lang="en-US" dirty="0" smtClean="0"/>
              <a:t>~11,000ppm TDS (low salinity)</a:t>
            </a:r>
          </a:p>
          <a:p>
            <a:pPr lvl="1"/>
            <a:r>
              <a:rPr lang="en-US" dirty="0" smtClean="0"/>
              <a:t>~1,700ppm TH (Total Hardness)</a:t>
            </a:r>
          </a:p>
          <a:p>
            <a:r>
              <a:rPr lang="en-US" dirty="0" smtClean="0"/>
              <a:t>Temperature ~25</a:t>
            </a:r>
            <a:r>
              <a:rPr lang="en-US" spc="-2000" dirty="0" smtClean="0"/>
              <a:t>°</a:t>
            </a:r>
            <a:r>
              <a:rPr lang="en-US" dirty="0" smtClean="0"/>
              <a:t>C</a:t>
            </a:r>
          </a:p>
          <a:p>
            <a:r>
              <a:rPr lang="en-US" dirty="0" smtClean="0"/>
              <a:t>Crude oil</a:t>
            </a:r>
          </a:p>
          <a:p>
            <a:pPr lvl="1"/>
            <a:r>
              <a:rPr lang="en-US" dirty="0" smtClean="0"/>
              <a:t>28.2</a:t>
            </a:r>
            <a:r>
              <a:rPr lang="en-US" spc="-2000" dirty="0" smtClean="0"/>
              <a:t>°</a:t>
            </a:r>
            <a:r>
              <a:rPr lang="en-US" dirty="0" smtClean="0"/>
              <a:t>API </a:t>
            </a:r>
          </a:p>
          <a:p>
            <a:pPr lvl="1"/>
            <a:r>
              <a:rPr lang="en-US" dirty="0" smtClean="0"/>
              <a:t>22.5cP @ 25</a:t>
            </a:r>
            <a:r>
              <a:rPr lang="en-US" spc="-2000" dirty="0" smtClean="0"/>
              <a:t>°</a:t>
            </a:r>
            <a:r>
              <a:rPr lang="en-US" dirty="0" smtClean="0"/>
              <a:t>C</a:t>
            </a:r>
          </a:p>
          <a:p>
            <a:r>
              <a:rPr lang="en-US" dirty="0" smtClean="0"/>
              <a:t>Pressure</a:t>
            </a:r>
          </a:p>
          <a:p>
            <a:pPr lvl="1"/>
            <a:r>
              <a:rPr lang="en-US" dirty="0" smtClean="0"/>
              <a:t>Atmospheric (dead oil)</a:t>
            </a:r>
          </a:p>
          <a:p>
            <a:pPr lvl="1"/>
            <a:r>
              <a:rPr lang="en-US" dirty="0" err="1" smtClean="0"/>
              <a:t>Upto</a:t>
            </a:r>
            <a:r>
              <a:rPr lang="en-US" dirty="0" smtClean="0"/>
              <a:t> 600psi (live oil)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Surfactant selection: phase behavior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Surfactant optimal salinity</a:t>
            </a:r>
            <a:endParaRPr lang="en-US" dirty="0"/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6248400" y="1066799"/>
            <a:ext cx="2895600" cy="2746178"/>
            <a:chOff x="2438400" y="3267354"/>
            <a:chExt cx="3676650" cy="3260817"/>
          </a:xfrm>
        </p:grpSpPr>
        <p:pic>
          <p:nvPicPr>
            <p:cNvPr id="5" name="Picture 5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38400" y="3581400"/>
              <a:ext cx="3676650" cy="277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81"/>
            <p:cNvGrpSpPr>
              <a:grpSpLocks/>
            </p:cNvGrpSpPr>
            <p:nvPr/>
          </p:nvGrpSpPr>
          <p:grpSpPr bwMode="auto">
            <a:xfrm>
              <a:off x="2631908" y="3267354"/>
              <a:ext cx="3006892" cy="3260817"/>
              <a:chOff x="2631908" y="3267355"/>
              <a:chExt cx="3006892" cy="3260818"/>
            </a:xfrm>
          </p:grpSpPr>
          <p:grpSp>
            <p:nvGrpSpPr>
              <p:cNvPr id="7" name="Group 80"/>
              <p:cNvGrpSpPr>
                <a:grpSpLocks/>
              </p:cNvGrpSpPr>
              <p:nvPr/>
            </p:nvGrpSpPr>
            <p:grpSpPr bwMode="auto">
              <a:xfrm>
                <a:off x="2631908" y="3267355"/>
                <a:ext cx="3006892" cy="3260818"/>
                <a:chOff x="2631908" y="3267355"/>
                <a:chExt cx="3006892" cy="3260818"/>
              </a:xfrm>
            </p:grpSpPr>
            <p:grpSp>
              <p:nvGrpSpPr>
                <p:cNvPr id="10" name="Group 386"/>
                <p:cNvGrpSpPr>
                  <a:grpSpLocks/>
                </p:cNvGrpSpPr>
                <p:nvPr/>
              </p:nvGrpSpPr>
              <p:grpSpPr bwMode="auto">
                <a:xfrm>
                  <a:off x="2631908" y="3267355"/>
                  <a:ext cx="3006892" cy="3260818"/>
                  <a:chOff x="2708108" y="3401409"/>
                  <a:chExt cx="3006892" cy="3259539"/>
                </a:xfrm>
              </p:grpSpPr>
              <p:sp>
                <p:nvSpPr>
                  <p:cNvPr id="13" name="TextBox 3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26085" y="6295636"/>
                    <a:ext cx="2209801" cy="3653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rgbClr val="FF0000"/>
                        </a:solidFill>
                      </a:rPr>
                      <a:t>Optimal </a:t>
                    </a:r>
                    <a:r>
                      <a:rPr lang="en-US" sz="1400" b="1" dirty="0" smtClean="0">
                        <a:solidFill>
                          <a:srgbClr val="FF0000"/>
                        </a:solidFill>
                      </a:rPr>
                      <a:t> salinity</a:t>
                    </a:r>
                    <a:endParaRPr lang="en-US" sz="1400" b="1" dirty="0">
                      <a:solidFill>
                        <a:srgbClr val="FF0000"/>
                      </a:solidFill>
                    </a:endParaRPr>
                  </a:p>
                </p:txBody>
              </p:sp>
              <p:grpSp>
                <p:nvGrpSpPr>
                  <p:cNvPr id="14" name="Group 375"/>
                  <p:cNvGrpSpPr>
                    <a:grpSpLocks/>
                  </p:cNvGrpSpPr>
                  <p:nvPr/>
                </p:nvGrpSpPr>
                <p:grpSpPr bwMode="auto">
                  <a:xfrm>
                    <a:off x="2708108" y="3401409"/>
                    <a:ext cx="3006892" cy="2946970"/>
                    <a:chOff x="2708108" y="2904739"/>
                    <a:chExt cx="3006892" cy="2946970"/>
                  </a:xfrm>
                </p:grpSpPr>
                <p:grpSp>
                  <p:nvGrpSpPr>
                    <p:cNvPr id="16" name="Group 3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22910" y="5410140"/>
                      <a:ext cx="2892090" cy="441569"/>
                      <a:chOff x="2660985" y="5562540"/>
                      <a:chExt cx="2892090" cy="441569"/>
                    </a:xfrm>
                  </p:grpSpPr>
                  <p:grpSp>
                    <p:nvGrpSpPr>
                      <p:cNvPr id="20" name="Group 3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09875" y="5562540"/>
                        <a:ext cx="2514600" cy="152340"/>
                        <a:chOff x="2809875" y="5562540"/>
                        <a:chExt cx="2514600" cy="152340"/>
                      </a:xfrm>
                    </p:grpSpPr>
                    <p:sp>
                      <p:nvSpPr>
                        <p:cNvPr id="23" name="Left Brace 22"/>
                        <p:cNvSpPr/>
                        <p:nvPr/>
                      </p:nvSpPr>
                      <p:spPr>
                        <a:xfrm rot="16200000">
                          <a:off x="3152805" y="5219609"/>
                          <a:ext cx="152340" cy="838200"/>
                        </a:xfrm>
                        <a:prstGeom prst="leftBrac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1400"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24" name="Left Brace 23"/>
                        <p:cNvSpPr/>
                        <p:nvPr/>
                      </p:nvSpPr>
                      <p:spPr>
                        <a:xfrm rot="16200000">
                          <a:off x="4829205" y="5219609"/>
                          <a:ext cx="152340" cy="838200"/>
                        </a:xfrm>
                        <a:prstGeom prst="leftBrac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1400">
                            <a:cs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21" name="TextBox 36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60985" y="5638797"/>
                        <a:ext cx="1142999" cy="3653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 algn="ctr"/>
                        <a:r>
                          <a:rPr lang="en-US" sz="1400" b="1" dirty="0" smtClean="0"/>
                          <a:t>Type-I</a:t>
                        </a:r>
                        <a:endParaRPr lang="en-US" sz="1400" b="1" dirty="0"/>
                      </a:p>
                    </p:txBody>
                  </p:sp>
                  <p:sp>
                    <p:nvSpPr>
                      <p:cNvPr id="22" name="TextBox 36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410076" y="5638797"/>
                        <a:ext cx="1142999" cy="3653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 algn="ctr"/>
                        <a:r>
                          <a:rPr lang="en-US" sz="1400" b="1" dirty="0" smtClean="0"/>
                          <a:t>Type-II</a:t>
                        </a:r>
                        <a:endParaRPr lang="en-US" sz="1400" b="1" dirty="0"/>
                      </a:p>
                    </p:txBody>
                  </p:sp>
                </p:grpSp>
                <p:grpSp>
                  <p:nvGrpSpPr>
                    <p:cNvPr id="17" name="Group 3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08108" y="2904739"/>
                      <a:ext cx="2930692" cy="365312"/>
                      <a:chOff x="2708108" y="2904739"/>
                      <a:chExt cx="2930692" cy="365312"/>
                    </a:xfrm>
                  </p:grpSpPr>
                  <p:sp>
                    <p:nvSpPr>
                      <p:cNvPr id="18" name="TextBox 37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708108" y="2904739"/>
                        <a:ext cx="2244892" cy="3653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en-US" sz="1400" b="1" dirty="0" smtClean="0"/>
                          <a:t>Increasing salinity</a:t>
                        </a:r>
                        <a:endParaRPr lang="en-US" sz="1400" b="1" dirty="0"/>
                      </a:p>
                    </p:txBody>
                  </p:sp>
                  <p:cxnSp>
                    <p:nvCxnSpPr>
                      <p:cNvPr id="19" name="Straight Arrow Connector 18"/>
                      <p:cNvCxnSpPr/>
                      <p:nvPr/>
                    </p:nvCxnSpPr>
                    <p:spPr>
                      <a:xfrm>
                        <a:off x="4953000" y="3142491"/>
                        <a:ext cx="68580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5" name="Straight Arrow Connector 14"/>
                  <p:cNvCxnSpPr/>
                  <p:nvPr/>
                </p:nvCxnSpPr>
                <p:spPr>
                  <a:xfrm rot="5400000" flipH="1" flipV="1">
                    <a:off x="4114066" y="6413833"/>
                    <a:ext cx="304679" cy="1588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TextBox 369"/>
                <p:cNvSpPr txBox="1">
                  <a:spLocks noChangeArrowheads="1"/>
                </p:cNvSpPr>
                <p:nvPr/>
              </p:nvSpPr>
              <p:spPr bwMode="auto">
                <a:xfrm>
                  <a:off x="3657600" y="5846586"/>
                  <a:ext cx="1142999" cy="365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400" b="1" dirty="0" smtClean="0"/>
                    <a:t>Type-III</a:t>
                  </a:r>
                  <a:endParaRPr lang="en-US" sz="1400" b="1" dirty="0"/>
                </a:p>
              </p:txBody>
            </p:sp>
            <p:sp>
              <p:nvSpPr>
                <p:cNvPr id="12" name="Left Brace 11"/>
                <p:cNvSpPr/>
                <p:nvPr/>
              </p:nvSpPr>
              <p:spPr bwMode="auto">
                <a:xfrm rot="16200000">
                  <a:off x="4028281" y="5552283"/>
                  <a:ext cx="173037" cy="609600"/>
                </a:xfrm>
                <a:prstGeom prst="leftBrac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dirty="0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8" name="TextBox 78"/>
              <p:cNvSpPr txBox="1">
                <a:spLocks noChangeArrowheads="1"/>
              </p:cNvSpPr>
              <p:nvPr/>
            </p:nvSpPr>
            <p:spPr bwMode="auto">
              <a:xfrm rot="16200000">
                <a:off x="3552111" y="4163625"/>
                <a:ext cx="762000" cy="664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</a:rPr>
                  <a:t>micro</a:t>
                </a:r>
              </a:p>
            </p:txBody>
          </p:sp>
          <p:sp>
            <p:nvSpPr>
              <p:cNvPr id="9" name="TextBox 79"/>
              <p:cNvSpPr txBox="1">
                <a:spLocks noChangeArrowheads="1"/>
              </p:cNvSpPr>
              <p:nvPr/>
            </p:nvSpPr>
            <p:spPr bwMode="auto">
              <a:xfrm rot="16200000">
                <a:off x="3831595" y="4163624"/>
                <a:ext cx="762000" cy="664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</a:rPr>
                  <a:t>micro</a:t>
                </a:r>
              </a:p>
            </p:txBody>
          </p:sp>
        </p:grpSp>
      </p:grpSp>
      <p:cxnSp>
        <p:nvCxnSpPr>
          <p:cNvPr id="25" name="Straight Connector 24"/>
          <p:cNvCxnSpPr/>
          <p:nvPr/>
        </p:nvCxnSpPr>
        <p:spPr>
          <a:xfrm rot="5400000" flipH="1" flipV="1">
            <a:off x="2057400" y="3505201"/>
            <a:ext cx="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1524000" y="3505201"/>
            <a:ext cx="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362200" y="2286000"/>
            <a:ext cx="533400" cy="0"/>
          </a:xfrm>
          <a:prstGeom prst="straightConnector1">
            <a:avLst/>
          </a:prstGeom>
          <a:ln w="38100" cap="flat" cmpd="sng">
            <a:solidFill>
              <a:schemeClr val="tx1"/>
            </a:solidFill>
            <a:prstDash val="solid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176"/>
          <p:cNvGrpSpPr>
            <a:grpSpLocks/>
          </p:cNvGrpSpPr>
          <p:nvPr/>
        </p:nvGrpSpPr>
        <p:grpSpPr bwMode="auto">
          <a:xfrm>
            <a:off x="0" y="1084519"/>
            <a:ext cx="2362200" cy="2197601"/>
            <a:chOff x="144162" y="1219200"/>
            <a:chExt cx="2702011" cy="2200254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5400" y="1219200"/>
              <a:ext cx="285750" cy="211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" name="Group 175"/>
            <p:cNvGrpSpPr>
              <a:grpSpLocks/>
            </p:cNvGrpSpPr>
            <p:nvPr/>
          </p:nvGrpSpPr>
          <p:grpSpPr bwMode="auto">
            <a:xfrm>
              <a:off x="144162" y="1524000"/>
              <a:ext cx="2702011" cy="1895454"/>
              <a:chOff x="144162" y="1524000"/>
              <a:chExt cx="2702011" cy="1895454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1447800" y="2332019"/>
                <a:ext cx="3048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174"/>
              <p:cNvGrpSpPr>
                <a:grpSpLocks/>
              </p:cNvGrpSpPr>
              <p:nvPr/>
            </p:nvGrpSpPr>
            <p:grpSpPr bwMode="auto">
              <a:xfrm>
                <a:off x="144162" y="1524000"/>
                <a:ext cx="2702011" cy="1895454"/>
                <a:chOff x="144162" y="1524000"/>
                <a:chExt cx="2702011" cy="1895454"/>
              </a:xfrm>
            </p:grpSpPr>
            <p:grpSp>
              <p:nvGrpSpPr>
                <p:cNvPr id="33" name="Group 167"/>
                <p:cNvGrpSpPr>
                  <a:grpSpLocks/>
                </p:cNvGrpSpPr>
                <p:nvPr/>
              </p:nvGrpSpPr>
              <p:grpSpPr bwMode="auto">
                <a:xfrm>
                  <a:off x="144162" y="1524000"/>
                  <a:ext cx="2702011" cy="1895454"/>
                  <a:chOff x="-389238" y="1524000"/>
                  <a:chExt cx="2702011" cy="1895454"/>
                </a:xfrm>
              </p:grpSpPr>
              <p:sp>
                <p:nvSpPr>
                  <p:cNvPr id="36" name="TextBox 1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9476" y="2895602"/>
                    <a:ext cx="1153297" cy="5238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400" b="1" dirty="0" smtClean="0"/>
                      <a:t>(</a:t>
                    </a:r>
                    <a:r>
                      <a:rPr lang="en-US" sz="1400" b="1" dirty="0"/>
                      <a:t>bottom sealed)</a:t>
                    </a:r>
                  </a:p>
                </p:txBody>
              </p:sp>
              <p:sp>
                <p:nvSpPr>
                  <p:cNvPr id="37" name="TextBox 1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89238" y="2590800"/>
                    <a:ext cx="1266569" cy="5238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400" b="1" dirty="0"/>
                      <a:t>Brine + surfactant </a:t>
                    </a:r>
                  </a:p>
                </p:txBody>
              </p:sp>
              <p:grpSp>
                <p:nvGrpSpPr>
                  <p:cNvPr id="38" name="Group 166"/>
                  <p:cNvGrpSpPr>
                    <a:grpSpLocks/>
                  </p:cNvGrpSpPr>
                  <p:nvPr/>
                </p:nvGrpSpPr>
                <p:grpSpPr bwMode="auto">
                  <a:xfrm>
                    <a:off x="-152400" y="1524000"/>
                    <a:ext cx="1371600" cy="1828800"/>
                    <a:chOff x="-152400" y="1524000"/>
                    <a:chExt cx="1371600" cy="1828800"/>
                  </a:xfrm>
                </p:grpSpPr>
                <p:sp>
                  <p:nvSpPr>
                    <p:cNvPr id="39" name="TextBox 1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152400" y="1524000"/>
                      <a:ext cx="1143000" cy="30814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/>
                      <a:r>
                        <a:rPr lang="en-US" sz="1400" b="1" dirty="0"/>
                        <a:t>Oil</a:t>
                      </a:r>
                    </a:p>
                  </p:txBody>
                </p:sp>
                <p:grpSp>
                  <p:nvGrpSpPr>
                    <p:cNvPr id="40" name="Group 1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09600" y="1674812"/>
                      <a:ext cx="609600" cy="1677988"/>
                      <a:chOff x="609600" y="1674812"/>
                      <a:chExt cx="609600" cy="1677988"/>
                    </a:xfrm>
                  </p:grpSpPr>
                  <p:cxnSp>
                    <p:nvCxnSpPr>
                      <p:cNvPr id="41" name="Straight Arrow Connector 40"/>
                      <p:cNvCxnSpPr/>
                      <p:nvPr/>
                    </p:nvCxnSpPr>
                    <p:spPr>
                      <a:xfrm rot="10800000" flipV="1">
                        <a:off x="609600" y="1674805"/>
                        <a:ext cx="304800" cy="1588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Straight Arrow Connector 41"/>
                      <p:cNvCxnSpPr/>
                      <p:nvPr/>
                    </p:nvCxnSpPr>
                    <p:spPr>
                      <a:xfrm>
                        <a:off x="914400" y="3351177"/>
                        <a:ext cx="304800" cy="1588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34" name="TextBox 169"/>
                <p:cNvSpPr txBox="1">
                  <a:spLocks noChangeArrowheads="1"/>
                </p:cNvSpPr>
                <p:nvPr/>
              </p:nvSpPr>
              <p:spPr bwMode="auto">
                <a:xfrm>
                  <a:off x="1523999" y="2036802"/>
                  <a:ext cx="1143000" cy="5238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400" b="1" dirty="0"/>
                    <a:t>Initial interface</a:t>
                  </a:r>
                </a:p>
              </p:txBody>
            </p:sp>
            <p:cxnSp>
              <p:nvCxnSpPr>
                <p:cNvPr id="35" name="Straight Arrow Connector 34"/>
                <p:cNvCxnSpPr/>
                <p:nvPr/>
              </p:nvCxnSpPr>
              <p:spPr>
                <a:xfrm rot="10800000" flipV="1">
                  <a:off x="1143000" y="2741587"/>
                  <a:ext cx="304800" cy="15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3" name="Group 198"/>
          <p:cNvGrpSpPr>
            <a:grpSpLocks/>
          </p:cNvGrpSpPr>
          <p:nvPr/>
        </p:nvGrpSpPr>
        <p:grpSpPr bwMode="auto">
          <a:xfrm>
            <a:off x="2743200" y="990600"/>
            <a:ext cx="1524000" cy="2285962"/>
            <a:chOff x="3962400" y="1219238"/>
            <a:chExt cx="1676400" cy="2133562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81475" y="1314450"/>
              <a:ext cx="238125" cy="203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Oval 44"/>
            <p:cNvSpPr/>
            <p:nvPr/>
          </p:nvSpPr>
          <p:spPr>
            <a:xfrm>
              <a:off x="3962400" y="1295400"/>
              <a:ext cx="609600" cy="2286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6" name="TextBox 197"/>
            <p:cNvSpPr txBox="1">
              <a:spLocks noChangeArrowheads="1"/>
            </p:cNvSpPr>
            <p:nvPr/>
          </p:nvSpPr>
          <p:spPr bwMode="auto">
            <a:xfrm>
              <a:off x="4419600" y="1219238"/>
              <a:ext cx="1219200" cy="48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/>
                <a:t>Seal open end</a:t>
              </a:r>
            </a:p>
          </p:txBody>
        </p:sp>
      </p:grpSp>
      <p:cxnSp>
        <p:nvCxnSpPr>
          <p:cNvPr id="47" name="Straight Arrow Connector 46"/>
          <p:cNvCxnSpPr/>
          <p:nvPr/>
        </p:nvCxnSpPr>
        <p:spPr>
          <a:xfrm>
            <a:off x="3505200" y="2284414"/>
            <a:ext cx="609600" cy="15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56"/>
          <p:cNvGrpSpPr>
            <a:grpSpLocks/>
          </p:cNvGrpSpPr>
          <p:nvPr/>
        </p:nvGrpSpPr>
        <p:grpSpPr bwMode="auto">
          <a:xfrm>
            <a:off x="4038600" y="1219200"/>
            <a:ext cx="1828800" cy="2057400"/>
            <a:chOff x="6019800" y="1046163"/>
            <a:chExt cx="2362200" cy="2286000"/>
          </a:xfrm>
        </p:grpSpPr>
        <p:grpSp>
          <p:nvGrpSpPr>
            <p:cNvPr id="49" name="Group 326"/>
            <p:cNvGrpSpPr>
              <a:grpSpLocks/>
            </p:cNvGrpSpPr>
            <p:nvPr/>
          </p:nvGrpSpPr>
          <p:grpSpPr bwMode="auto">
            <a:xfrm>
              <a:off x="6019800" y="1046163"/>
              <a:ext cx="2362200" cy="2286000"/>
              <a:chOff x="5943600" y="1447800"/>
              <a:chExt cx="2362200" cy="2286000"/>
            </a:xfrm>
          </p:grpSpPr>
          <p:grpSp>
            <p:nvGrpSpPr>
              <p:cNvPr id="51" name="Group 311"/>
              <p:cNvGrpSpPr>
                <a:grpSpLocks/>
              </p:cNvGrpSpPr>
              <p:nvPr/>
            </p:nvGrpSpPr>
            <p:grpSpPr bwMode="auto">
              <a:xfrm>
                <a:off x="5943600" y="1447800"/>
                <a:ext cx="2362200" cy="2286000"/>
                <a:chOff x="5824894" y="1447800"/>
                <a:chExt cx="2362200" cy="2286000"/>
              </a:xfrm>
            </p:grpSpPr>
            <p:grpSp>
              <p:nvGrpSpPr>
                <p:cNvPr id="53" name="Group 210"/>
                <p:cNvGrpSpPr>
                  <a:grpSpLocks/>
                </p:cNvGrpSpPr>
                <p:nvPr/>
              </p:nvGrpSpPr>
              <p:grpSpPr bwMode="auto">
                <a:xfrm>
                  <a:off x="6019800" y="2514600"/>
                  <a:ext cx="2167294" cy="1219200"/>
                  <a:chOff x="6096000" y="2514600"/>
                  <a:chExt cx="2167294" cy="1219200"/>
                </a:xfrm>
              </p:grpSpPr>
              <p:cxnSp>
                <p:nvCxnSpPr>
                  <p:cNvPr id="58" name="Straight Connector 57"/>
                  <p:cNvCxnSpPr/>
                  <p:nvPr/>
                </p:nvCxnSpPr>
                <p:spPr>
                  <a:xfrm rot="10800000">
                    <a:off x="7348894" y="2514600"/>
                    <a:ext cx="9144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9" name="Group 209"/>
                  <p:cNvGrpSpPr>
                    <a:grpSpLocks/>
                  </p:cNvGrpSpPr>
                  <p:nvPr/>
                </p:nvGrpSpPr>
                <p:grpSpPr bwMode="auto">
                  <a:xfrm>
                    <a:off x="6096000" y="2514600"/>
                    <a:ext cx="2133600" cy="1219200"/>
                    <a:chOff x="6096000" y="2133600"/>
                    <a:chExt cx="2133600" cy="1219200"/>
                  </a:xfrm>
                </p:grpSpPr>
                <p:cxnSp>
                  <p:nvCxnSpPr>
                    <p:cNvPr id="60" name="Straight Connector 59"/>
                    <p:cNvCxnSpPr/>
                    <p:nvPr/>
                  </p:nvCxnSpPr>
                  <p:spPr>
                    <a:xfrm rot="5400000" flipH="1" flipV="1">
                      <a:off x="6096357" y="2133600"/>
                      <a:ext cx="1219200" cy="12192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 rot="5400000" flipH="1" flipV="1">
                      <a:off x="7010757" y="2133600"/>
                      <a:ext cx="1219200" cy="12192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 rot="10800000">
                      <a:off x="6096357" y="3352800"/>
                      <a:ext cx="9144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54" name="Rectangle 53"/>
                <p:cNvSpPr/>
                <p:nvPr/>
              </p:nvSpPr>
              <p:spPr>
                <a:xfrm>
                  <a:off x="7315557" y="1447800"/>
                  <a:ext cx="381000" cy="129540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 flipV="1">
                  <a:off x="6477357" y="1752600"/>
                  <a:ext cx="990600" cy="914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Rectangle 55"/>
                <p:cNvSpPr/>
                <p:nvPr/>
              </p:nvSpPr>
              <p:spPr>
                <a:xfrm>
                  <a:off x="6248757" y="2438400"/>
                  <a:ext cx="381000" cy="121920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pic>
              <p:nvPicPr>
                <p:cNvPr id="57" name="Picture 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rot="-3264537">
                  <a:off x="6705957" y="1304192"/>
                  <a:ext cx="228600" cy="1990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52" name="Curved Up Arrow 51"/>
              <p:cNvSpPr/>
              <p:nvPr/>
            </p:nvSpPr>
            <p:spPr>
              <a:xfrm rot="12496758">
                <a:off x="6978650" y="1890712"/>
                <a:ext cx="457200" cy="304800"/>
              </a:xfrm>
              <a:prstGeom prst="curvedUp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sp>
          <p:nvSpPr>
            <p:cNvPr id="50" name="TextBox 197"/>
            <p:cNvSpPr txBox="1">
              <a:spLocks noChangeArrowheads="1"/>
            </p:cNvSpPr>
            <p:nvPr/>
          </p:nvSpPr>
          <p:spPr bwMode="auto">
            <a:xfrm>
              <a:off x="6553200" y="1143000"/>
              <a:ext cx="838200" cy="341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/>
                <a:t>24 hr</a:t>
              </a:r>
            </a:p>
          </p:txBody>
        </p:sp>
      </p:grpSp>
      <p:cxnSp>
        <p:nvCxnSpPr>
          <p:cNvPr id="63" name="Straight Arrow Connector 62"/>
          <p:cNvCxnSpPr/>
          <p:nvPr/>
        </p:nvCxnSpPr>
        <p:spPr>
          <a:xfrm>
            <a:off x="5715000" y="22860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 bwMode="auto">
          <a:xfrm>
            <a:off x="5867400" y="3962400"/>
            <a:ext cx="29718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0" rIns="91440" rtlCol="0">
            <a:spAutoFit/>
          </a:bodyPr>
          <a:lstStyle/>
          <a:p>
            <a:pPr marL="182880" indent="-182880" algn="l" defTabSz="457200"/>
            <a:r>
              <a:rPr lang="en-US" sz="2000" baseline="0" dirty="0" err="1" smtClean="0">
                <a:solidFill>
                  <a:srgbClr val="000000"/>
                </a:solidFill>
                <a:cs typeface="Arial" pitchFamily="34" charset="0"/>
              </a:rPr>
              <a:t>Solubilization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 parameter</a:t>
            </a:r>
          </a:p>
          <a:p>
            <a:pPr marL="182880" indent="-182880" algn="l" defTabSz="457200">
              <a:buFont typeface="Arial" pitchFamily="34" charset="0"/>
              <a:buChar char="•"/>
            </a:pPr>
            <a:r>
              <a:rPr lang="en-US" sz="2000" baseline="0" dirty="0" err="1" smtClean="0">
                <a:solidFill>
                  <a:srgbClr val="000000"/>
                </a:solidFill>
                <a:cs typeface="Arial" pitchFamily="34" charset="0"/>
              </a:rPr>
              <a:t>σ</a:t>
            </a:r>
            <a:r>
              <a:rPr lang="en-US" sz="2000" baseline="-25000" dirty="0" err="1" smtClean="0">
                <a:solidFill>
                  <a:srgbClr val="000000"/>
                </a:solidFill>
                <a:cs typeface="Arial" pitchFamily="34" charset="0"/>
              </a:rPr>
              <a:t>o</a:t>
            </a:r>
            <a:r>
              <a:rPr lang="en-US" sz="2000" baseline="0" dirty="0" smtClean="0">
                <a:solidFill>
                  <a:srgbClr val="000000"/>
                </a:solidFill>
                <a:cs typeface="Arial" pitchFamily="34" charset="0"/>
              </a:rPr>
              <a:t>=V</a:t>
            </a:r>
            <a:r>
              <a:rPr lang="en-US" sz="2000" baseline="-25000" dirty="0" smtClean="0">
                <a:solidFill>
                  <a:srgbClr val="000000"/>
                </a:solidFill>
                <a:cs typeface="Arial" pitchFamily="34" charset="0"/>
              </a:rPr>
              <a:t>o</a:t>
            </a:r>
            <a:r>
              <a:rPr lang="en-US" sz="2000" baseline="0" dirty="0" smtClean="0">
                <a:solidFill>
                  <a:srgbClr val="000000"/>
                </a:solidFill>
                <a:cs typeface="Arial" pitchFamily="34" charset="0"/>
              </a:rPr>
              <a:t>/V</a:t>
            </a:r>
            <a:r>
              <a:rPr lang="en-US" sz="2000" baseline="-25000" dirty="0" smtClean="0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en-US" sz="2000" baseline="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marL="182880" indent="-182880" defTabSz="45720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cs typeface="Arial" pitchFamily="34" charset="0"/>
              </a:rPr>
              <a:t>σ</a:t>
            </a:r>
            <a:r>
              <a:rPr lang="en-US" sz="2000" baseline="-25000" dirty="0" err="1" smtClean="0">
                <a:solidFill>
                  <a:srgbClr val="000000"/>
                </a:solidFill>
                <a:cs typeface="Arial" pitchFamily="34" charset="0"/>
              </a:rPr>
              <a:t>w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cs typeface="Arial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0000"/>
                </a:solidFill>
                <a:cs typeface="Arial" pitchFamily="34" charset="0"/>
              </a:rPr>
              <a:t>w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/V</a:t>
            </a:r>
            <a:r>
              <a:rPr lang="en-US" sz="2000" baseline="-25000" dirty="0" smtClean="0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marL="182880" indent="-182880" defTabSz="457200"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82880" indent="-182880" defTabSz="45720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cs typeface="Arial" pitchFamily="34" charset="0"/>
              </a:rPr>
              <a:t>Huh’s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 correlation</a:t>
            </a:r>
          </a:p>
          <a:p>
            <a:pPr marL="182880" indent="-182880" defTabSz="457200"/>
            <a:r>
              <a:rPr lang="en-US" sz="2000" baseline="0" dirty="0" smtClean="0">
                <a:solidFill>
                  <a:srgbClr val="000000"/>
                </a:solidFill>
                <a:cs typeface="Arial" pitchFamily="34" charset="0"/>
              </a:rPr>
              <a:t>	IFT</a:t>
            </a:r>
            <a:r>
              <a:rPr lang="en-US" sz="2000" baseline="0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∝ 1/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σ</a:t>
            </a:r>
            <a:r>
              <a:rPr lang="en-US" sz="2000" baseline="30000" dirty="0" smtClean="0">
                <a:solidFill>
                  <a:srgbClr val="000000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381000" y="4096941"/>
            <a:ext cx="5029200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0" rIns="91440" rtlCol="0">
            <a:spAutoFit/>
          </a:bodyPr>
          <a:lstStyle/>
          <a:p>
            <a:pPr marL="182880" indent="-182880" algn="l" defTabSz="457200">
              <a:buFont typeface="Arial" pitchFamily="34" charset="0"/>
              <a:buChar char="•"/>
            </a:pPr>
            <a:r>
              <a:rPr lang="en-US" sz="2300" baseline="0" dirty="0" smtClean="0">
                <a:solidFill>
                  <a:srgbClr val="000000"/>
                </a:solidFill>
                <a:cs typeface="Arial" pitchFamily="34" charset="0"/>
              </a:rPr>
              <a:t>Optimal salinity for</a:t>
            </a:r>
            <a:r>
              <a:rPr lang="en-US" sz="2300" dirty="0" smtClean="0">
                <a:solidFill>
                  <a:srgbClr val="000000"/>
                </a:solidFill>
                <a:cs typeface="Arial" pitchFamily="34" charset="0"/>
              </a:rPr>
              <a:t> our system (non-classical phase behavior)</a:t>
            </a:r>
          </a:p>
          <a:p>
            <a:pPr marL="640080" lvl="1" indent="-182880" defTabSz="457200">
              <a:buFont typeface="Arial" pitchFamily="34" charset="0"/>
              <a:buChar char="•"/>
            </a:pPr>
            <a:r>
              <a:rPr lang="en-US" sz="2100" baseline="0" dirty="0" smtClean="0">
                <a:solidFill>
                  <a:srgbClr val="000000"/>
                </a:solidFill>
                <a:cs typeface="Arial" pitchFamily="34" charset="0"/>
              </a:rPr>
              <a:t>Transition</a:t>
            </a:r>
            <a:r>
              <a:rPr lang="en-US" sz="2100" dirty="0" smtClean="0">
                <a:solidFill>
                  <a:srgbClr val="000000"/>
                </a:solidFill>
                <a:cs typeface="Arial" pitchFamily="34" charset="0"/>
              </a:rPr>
              <a:t> from Type I to Type II</a:t>
            </a:r>
          </a:p>
          <a:p>
            <a:pPr marL="640080" lvl="1" indent="-182880" defTabSz="457200">
              <a:buFont typeface="Arial" pitchFamily="34" charset="0"/>
              <a:buChar char="•"/>
            </a:pPr>
            <a:r>
              <a:rPr lang="en-US" sz="2100" baseline="0" dirty="0" smtClean="0">
                <a:solidFill>
                  <a:srgbClr val="000000"/>
                </a:solidFill>
                <a:cs typeface="Arial" pitchFamily="34" charset="0"/>
              </a:rPr>
              <a:t>Maximum</a:t>
            </a:r>
            <a:r>
              <a:rPr lang="en-US" sz="2100" dirty="0" smtClean="0">
                <a:solidFill>
                  <a:srgbClr val="000000"/>
                </a:solidFill>
                <a:cs typeface="Arial" pitchFamily="34" charset="0"/>
              </a:rPr>
              <a:t> oil </a:t>
            </a:r>
            <a:r>
              <a:rPr lang="en-US" sz="2100" dirty="0" err="1" smtClean="0">
                <a:solidFill>
                  <a:srgbClr val="000000"/>
                </a:solidFill>
                <a:cs typeface="Arial" pitchFamily="34" charset="0"/>
              </a:rPr>
              <a:t>solubilization</a:t>
            </a:r>
            <a:r>
              <a:rPr lang="en-US" sz="2100" dirty="0" smtClean="0">
                <a:solidFill>
                  <a:srgbClr val="000000"/>
                </a:solidFill>
                <a:cs typeface="Arial" pitchFamily="34" charset="0"/>
              </a:rPr>
              <a:t> parameter</a:t>
            </a:r>
            <a:endParaRPr lang="en-US" sz="2100" baseline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640080" lvl="1" indent="-182880" defTabSz="457200">
              <a:buFont typeface="Arial" pitchFamily="34" charset="0"/>
              <a:buChar char="•"/>
            </a:pPr>
            <a:endParaRPr lang="en-US" sz="2500" baseline="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Surfactant selection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Starting point</a:t>
            </a:r>
          </a:p>
          <a:p>
            <a:pPr lvl="1"/>
            <a:r>
              <a:rPr lang="en-US" dirty="0" smtClean="0"/>
              <a:t>Liu </a:t>
            </a:r>
            <a:r>
              <a:rPr lang="en-US" i="1" dirty="0" smtClean="0"/>
              <a:t>et al.</a:t>
            </a:r>
            <a:r>
              <a:rPr lang="en-US" dirty="0" smtClean="0"/>
              <a:t> (2008) NI blend: </a:t>
            </a:r>
          </a:p>
          <a:p>
            <a:pPr lvl="2"/>
            <a:r>
              <a:rPr lang="en-US" dirty="0" smtClean="0"/>
              <a:t>80/20 C</a:t>
            </a:r>
            <a:r>
              <a:rPr lang="en-US" baseline="-25000" dirty="0" smtClean="0"/>
              <a:t>16-17</a:t>
            </a:r>
            <a:r>
              <a:rPr lang="en-US" dirty="0" smtClean="0"/>
              <a:t> 7PO sulfate (S1) IOS</a:t>
            </a:r>
            <a:r>
              <a:rPr lang="en-US" baseline="-25000" dirty="0" smtClean="0"/>
              <a:t>15-18</a:t>
            </a:r>
            <a:r>
              <a:rPr lang="en-US" dirty="0" smtClean="0"/>
              <a:t>  (S2)</a:t>
            </a:r>
          </a:p>
          <a:p>
            <a:pPr lvl="1"/>
            <a:r>
              <a:rPr lang="en-US" dirty="0" smtClean="0"/>
              <a:t>Good divalent tolerance and IFT reduction</a:t>
            </a:r>
          </a:p>
          <a:p>
            <a:pPr lvl="1"/>
            <a:r>
              <a:rPr lang="en-US" dirty="0" smtClean="0"/>
              <a:t>Optimal salinity with crude ~ 5%NaCl + 1% Na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too high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Replace IOS</a:t>
            </a:r>
            <a:r>
              <a:rPr lang="en-US" baseline="-25000" dirty="0" smtClean="0"/>
              <a:t>15-18</a:t>
            </a:r>
            <a:r>
              <a:rPr lang="en-US" dirty="0" smtClean="0"/>
              <a:t> with IOS</a:t>
            </a:r>
            <a:r>
              <a:rPr lang="en-US" baseline="-25000" dirty="0" smtClean="0"/>
              <a:t>20-24</a:t>
            </a:r>
            <a:r>
              <a:rPr lang="en-US" dirty="0" smtClean="0"/>
              <a:t> (S3) </a:t>
            </a:r>
          </a:p>
          <a:p>
            <a:pPr lvl="2"/>
            <a:r>
              <a:rPr lang="en-US" dirty="0" smtClean="0"/>
              <a:t>Reduced optimal salinity but not close to desired salinity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438400" y="3714809"/>
            <a:ext cx="4419600" cy="2762191"/>
            <a:chOff x="2438400" y="3714809"/>
            <a:chExt cx="4419600" cy="276219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5563" y="3714809"/>
              <a:ext cx="3805237" cy="276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 bwMode="auto">
            <a:xfrm>
              <a:off x="5791200" y="6200001"/>
              <a:ext cx="1066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0" rIns="91440" rtlCol="0">
              <a:spAutoFit/>
            </a:bodyPr>
            <a:lstStyle/>
            <a:p>
              <a:pPr marL="182880" indent="-182880" algn="ctr" defTabSz="457200"/>
              <a:r>
                <a:rPr lang="en-US" sz="1500" b="1" baseline="0" dirty="0" smtClean="0">
                  <a:solidFill>
                    <a:srgbClr val="FF0000"/>
                  </a:solidFill>
                  <a:cs typeface="Arial" pitchFamily="34" charset="0"/>
                </a:rPr>
                <a:t>IOS</a:t>
              </a:r>
              <a:r>
                <a:rPr lang="en-US" sz="1500" b="1" baseline="-25000" dirty="0" smtClean="0">
                  <a:solidFill>
                    <a:srgbClr val="FF0000"/>
                  </a:solidFill>
                  <a:cs typeface="Arial" pitchFamily="34" charset="0"/>
                </a:rPr>
                <a:t>20-24</a:t>
              </a: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2438400" y="6172200"/>
              <a:ext cx="1447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0" rIns="91440" rtlCol="0">
              <a:spAutoFit/>
            </a:bodyPr>
            <a:lstStyle/>
            <a:p>
              <a:pPr marL="182880" indent="-182880" algn="ctr" defTabSz="457200"/>
              <a:r>
                <a:rPr lang="en-US" sz="1500" b="1" baseline="0" dirty="0" smtClean="0">
                  <a:solidFill>
                    <a:srgbClr val="FF0000"/>
                  </a:solidFill>
                  <a:cs typeface="Arial" pitchFamily="34" charset="0"/>
                </a:rPr>
                <a:t>C</a:t>
              </a:r>
              <a:r>
                <a:rPr lang="en-US" sz="1500" b="1" baseline="-25000" dirty="0" smtClean="0">
                  <a:solidFill>
                    <a:srgbClr val="FF0000"/>
                  </a:solidFill>
                  <a:cs typeface="Arial" pitchFamily="34" charset="0"/>
                </a:rPr>
                <a:t>16-18</a:t>
              </a:r>
              <a:r>
                <a:rPr lang="en-US" sz="1500" b="1" baseline="0" dirty="0" smtClean="0">
                  <a:solidFill>
                    <a:srgbClr val="FF0000"/>
                  </a:solidFill>
                  <a:cs typeface="Arial" pitchFamily="34" charset="0"/>
                </a:rPr>
                <a:t> 7PO S</a:t>
              </a:r>
              <a:endParaRPr lang="en-US" sz="1500" b="1" baseline="-25000" dirty="0" smtClean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3505200" y="4114800"/>
              <a:ext cx="6096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0" rIns="91440" rtlCol="0">
              <a:spAutoFit/>
            </a:bodyPr>
            <a:lstStyle/>
            <a:p>
              <a:pPr marL="182880" indent="-182880" algn="ctr" defTabSz="457200"/>
              <a:r>
                <a:rPr lang="en-US" sz="1200" b="1" baseline="0" dirty="0" smtClean="0">
                  <a:cs typeface="Arial" pitchFamily="34" charset="0"/>
                </a:rPr>
                <a:t>1wt%</a:t>
              </a:r>
              <a:endParaRPr lang="en-US" sz="1200" b="1" baseline="-25000" dirty="0" smtClean="0"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4495800" y="4419600"/>
              <a:ext cx="6096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0" rIns="91440" rtlCol="0">
              <a:spAutoFit/>
            </a:bodyPr>
            <a:lstStyle/>
            <a:p>
              <a:pPr marL="182880" indent="-182880" algn="ctr" defTabSz="457200"/>
              <a:r>
                <a:rPr lang="en-US" sz="1200" b="1" baseline="0" dirty="0" smtClean="0">
                  <a:cs typeface="Arial" pitchFamily="34" charset="0"/>
                </a:rPr>
                <a:t>2wt%</a:t>
              </a:r>
              <a:endParaRPr lang="en-US" sz="1200" b="1" baseline="-25000" dirty="0" smtClean="0"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5867400" y="4953000"/>
              <a:ext cx="6096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0" rIns="91440" rtlCol="0">
              <a:spAutoFit/>
            </a:bodyPr>
            <a:lstStyle/>
            <a:p>
              <a:pPr marL="182880" indent="-182880" algn="ctr" defTabSz="457200"/>
              <a:r>
                <a:rPr lang="en-US" sz="1200" b="1" baseline="0" dirty="0" smtClean="0">
                  <a:cs typeface="Arial" pitchFamily="34" charset="0"/>
                </a:rPr>
                <a:t>2wt%</a:t>
              </a:r>
              <a:endParaRPr lang="en-US" sz="1200" b="1" baseline="-25000" dirty="0" smtClean="0"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Surfactant selection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Increase </a:t>
            </a:r>
            <a:r>
              <a:rPr lang="en-US" dirty="0" err="1" smtClean="0"/>
              <a:t>hydrophobe</a:t>
            </a:r>
            <a:r>
              <a:rPr lang="en-US" dirty="0" smtClean="0"/>
              <a:t> size </a:t>
            </a:r>
            <a:br>
              <a:rPr lang="en-US" dirty="0" smtClean="0"/>
            </a:br>
            <a:r>
              <a:rPr lang="en-US" dirty="0" smtClean="0"/>
              <a:t>to decrease optimal salinity</a:t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C</a:t>
            </a:r>
            <a:r>
              <a:rPr lang="en-US" baseline="-25000" dirty="0" smtClean="0"/>
              <a:t>13</a:t>
            </a:r>
            <a:r>
              <a:rPr lang="en-US" dirty="0" smtClean="0"/>
              <a:t> 13PO sulfate (TDS-13A)</a:t>
            </a:r>
          </a:p>
          <a:p>
            <a:pPr lvl="1"/>
            <a:r>
              <a:rPr lang="en-US" dirty="0" smtClean="0"/>
              <a:t>Optimal salinity close to desired</a:t>
            </a:r>
            <a:br>
              <a:rPr lang="en-US" dirty="0" smtClean="0"/>
            </a:br>
            <a:r>
              <a:rPr lang="en-US" dirty="0" smtClean="0"/>
              <a:t>salinity (1Br2)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σ</a:t>
            </a:r>
            <a:r>
              <a:rPr lang="en-US" baseline="-25000" dirty="0" smtClean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~8 @ 1Br2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Literature on Alkyl </a:t>
            </a:r>
            <a:r>
              <a:rPr lang="en-US" sz="2000" dirty="0" err="1" smtClean="0">
                <a:solidFill>
                  <a:srgbClr val="000000"/>
                </a:solidFill>
              </a:rPr>
              <a:t>Propoxy</a:t>
            </a:r>
            <a:r>
              <a:rPr lang="en-US" sz="2000" dirty="0" smtClean="0">
                <a:solidFill>
                  <a:srgbClr val="000000"/>
                </a:solidFill>
              </a:rPr>
              <a:t> Sulfates</a:t>
            </a:r>
          </a:p>
          <a:p>
            <a:pPr lvl="1"/>
            <a:r>
              <a:rPr lang="en-US" sz="1800" dirty="0" err="1" smtClean="0">
                <a:solidFill>
                  <a:srgbClr val="000000"/>
                </a:solidFill>
              </a:rPr>
              <a:t>Aoudia</a:t>
            </a:r>
            <a:r>
              <a:rPr lang="en-US" sz="1800" dirty="0" smtClean="0">
                <a:solidFill>
                  <a:srgbClr val="000000"/>
                </a:solidFill>
              </a:rPr>
              <a:t> et al., 1995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Wu et al., 2005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Levitt et al., 2009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Barnes et al. 2010</a:t>
            </a:r>
          </a:p>
          <a:p>
            <a:pPr lvl="1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F:\SkyDrive\oil field chemistry\figures and tables\phase behavior\s13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059255"/>
            <a:ext cx="4495800" cy="5453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2CMTC_Blank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_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lIns="91440" tIns="0" rIns="91440"/>
      <a:lstStyle>
        <a:defPPr marL="182880" indent="-182880" algn="l" defTabSz="457200">
          <a:buFont typeface="Arial" pitchFamily="34" charset="0"/>
          <a:buChar char="•"/>
          <a:defRPr sz="2500" baseline="0" dirty="0" smtClean="0">
            <a:solidFill>
              <a:srgbClr val="000000"/>
            </a:solidFill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3081</TotalTime>
  <Words>2345</Words>
  <Application>Microsoft Macintosh PowerPoint</Application>
  <PresentationFormat>On-screen Show (4:3)</PresentationFormat>
  <Paragraphs>314</Paragraphs>
  <Slides>30</Slides>
  <Notes>28</Notes>
  <HiddenSlides>3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12CMTC_BlankTitle</vt:lpstr>
      <vt:lpstr>Blank_Body</vt:lpstr>
      <vt:lpstr> </vt:lpstr>
      <vt:lpstr>Introduction</vt:lpstr>
      <vt:lpstr>Surfactant EOR :carbonate reservoirs</vt:lpstr>
      <vt:lpstr>Surfactant flood: Desirable characteristics</vt:lpstr>
      <vt:lpstr>System</vt:lpstr>
      <vt:lpstr>Surfactant selection: phase behavior</vt:lpstr>
      <vt:lpstr>Surfactant optimal salinity</vt:lpstr>
      <vt:lpstr>Surfactant selection</vt:lpstr>
      <vt:lpstr>Surfactant selection</vt:lpstr>
      <vt:lpstr>Surfactant selection</vt:lpstr>
      <vt:lpstr>Oil recovery efficiency: Imbibition</vt:lpstr>
      <vt:lpstr>Procedure</vt:lpstr>
      <vt:lpstr>Recovery efficiency @ 1Br2</vt:lpstr>
      <vt:lpstr>Recovery efficiency effect of concentration</vt:lpstr>
      <vt:lpstr>Adsorption experiments</vt:lpstr>
      <vt:lpstr>Static adsorption on dolomite powder</vt:lpstr>
      <vt:lpstr>Dynamic adsorption: setup</vt:lpstr>
      <vt:lpstr>Dynamic adsorption: sandpack</vt:lpstr>
      <vt:lpstr>Dynamic adsorption: reservoir core</vt:lpstr>
      <vt:lpstr>Dynamic adsorption: reservoir core</vt:lpstr>
      <vt:lpstr>Effect of solution gas</vt:lpstr>
      <vt:lpstr>Procedure</vt:lpstr>
      <vt:lpstr>Dead oil @ 30°C: TDS-13A/S3 90/10</vt:lpstr>
      <vt:lpstr>Live oil @ 30°C: Ethane 50psi</vt:lpstr>
      <vt:lpstr>Live oil: comparison of gases</vt:lpstr>
      <vt:lpstr>Conclusions</vt:lpstr>
      <vt:lpstr>Part 1</vt:lpstr>
      <vt:lpstr>Part 2</vt:lpstr>
      <vt:lpstr>PowerPoint Presentation</vt:lpstr>
      <vt:lpstr>Back up slide</vt:lpstr>
    </vt:vector>
  </TitlesOfParts>
  <Company>SPE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Tamela</dc:creator>
  <cp:lastModifiedBy>Aprna Raju Sagi</cp:lastModifiedBy>
  <cp:revision>245</cp:revision>
  <dcterms:created xsi:type="dcterms:W3CDTF">2010-12-30T17:22:33Z</dcterms:created>
  <dcterms:modified xsi:type="dcterms:W3CDTF">2013-04-29T17:32:36Z</dcterms:modified>
</cp:coreProperties>
</file>